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Agrandir" charset="1" panose="00000500000000000000"/>
      <p:regular r:id="rId44"/>
    </p:embeddedFont>
    <p:embeddedFont>
      <p:font typeface="Gagalin" charset="1" panose="00000500000000000000"/>
      <p:regular r:id="rId45"/>
    </p:embeddedFont>
    <p:embeddedFont>
      <p:font typeface="Agrandir Bold" charset="1" panose="000008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51.pn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6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7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74.png" Type="http://schemas.openxmlformats.org/officeDocument/2006/relationships/image"/><Relationship Id="rId12" Target="../media/image75.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76.png" Type="http://schemas.openxmlformats.org/officeDocument/2006/relationships/image"/><Relationship Id="rId16" Target="../media/image77.svg" Type="http://schemas.openxmlformats.org/officeDocument/2006/relationships/image"/><Relationship Id="rId17" Target="../media/image78.png" Type="http://schemas.openxmlformats.org/officeDocument/2006/relationships/image"/><Relationship Id="rId18" Target="../media/image7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36.png" Type="http://schemas.openxmlformats.org/officeDocument/2006/relationships/image"/><Relationship Id="rId22" Target="../media/image37.svg" Type="http://schemas.openxmlformats.org/officeDocument/2006/relationships/image"/><Relationship Id="rId23" Target="../media/image80.png" Type="http://schemas.openxmlformats.org/officeDocument/2006/relationships/image"/><Relationship Id="rId24" Target="../media/image81.svg" Type="http://schemas.openxmlformats.org/officeDocument/2006/relationships/image"/><Relationship Id="rId25" Target="../media/image82.png" Type="http://schemas.openxmlformats.org/officeDocument/2006/relationships/image"/><Relationship Id="rId26" Target="../media/image83.svg" Type="http://schemas.openxmlformats.org/officeDocument/2006/relationships/image"/><Relationship Id="rId27" Target="../media/image32.png" Type="http://schemas.openxmlformats.org/officeDocument/2006/relationships/image"/><Relationship Id="rId28" Target="../media/image33.svg" Type="http://schemas.openxmlformats.org/officeDocument/2006/relationships/image"/><Relationship Id="rId29" Target="../media/image6.png" Type="http://schemas.openxmlformats.org/officeDocument/2006/relationships/image"/><Relationship Id="rId3" Target="../media/image72.png" Type="http://schemas.openxmlformats.org/officeDocument/2006/relationships/image"/><Relationship Id="rId30" Target="../media/image7.svg" Type="http://schemas.openxmlformats.org/officeDocument/2006/relationships/image"/><Relationship Id="rId31" Target="../media/image12.png" Type="http://schemas.openxmlformats.org/officeDocument/2006/relationships/image"/><Relationship Id="rId32" Target="../media/image13.svg" Type="http://schemas.openxmlformats.org/officeDocument/2006/relationships/image"/><Relationship Id="rId33" Target="../media/image16.png" Type="http://schemas.openxmlformats.org/officeDocument/2006/relationships/image"/><Relationship Id="rId34" Target="../media/image17.svg" Type="http://schemas.openxmlformats.org/officeDocument/2006/relationships/image"/><Relationship Id="rId35" Target="../media/image18.png" Type="http://schemas.openxmlformats.org/officeDocument/2006/relationships/image"/><Relationship Id="rId36" Target="../media/image19.svg" Type="http://schemas.openxmlformats.org/officeDocument/2006/relationships/image"/><Relationship Id="rId37" Target="../media/image20.png" Type="http://schemas.openxmlformats.org/officeDocument/2006/relationships/image"/><Relationship Id="rId38" Target="../media/image21.svg" Type="http://schemas.openxmlformats.org/officeDocument/2006/relationships/image"/><Relationship Id="rId39" Target="../media/image84.png" Type="http://schemas.openxmlformats.org/officeDocument/2006/relationships/image"/><Relationship Id="rId4" Target="../media/image73.svg" Type="http://schemas.openxmlformats.org/officeDocument/2006/relationships/image"/><Relationship Id="rId40" Target="../media/image85.svg" Type="http://schemas.openxmlformats.org/officeDocument/2006/relationships/image"/><Relationship Id="rId41" Target="../media/image2.png" Type="http://schemas.openxmlformats.org/officeDocument/2006/relationships/image"/><Relationship Id="rId42" Target="../media/image3.svg" Type="http://schemas.openxmlformats.org/officeDocument/2006/relationships/image"/><Relationship Id="rId43" Target="../media/image86.png" Type="http://schemas.openxmlformats.org/officeDocument/2006/relationships/image"/><Relationship Id="rId44" Target="../media/image87.svg" Type="http://schemas.openxmlformats.org/officeDocument/2006/relationships/image"/><Relationship Id="rId45" Target="../media/image43.png" Type="http://schemas.openxmlformats.org/officeDocument/2006/relationships/image"/><Relationship Id="rId46" Target="../media/image44.svg" Type="http://schemas.openxmlformats.org/officeDocument/2006/relationships/image"/><Relationship Id="rId47" Target="../media/image47.png" Type="http://schemas.openxmlformats.org/officeDocument/2006/relationships/image"/><Relationship Id="rId48" Target="../media/image48.svg" Type="http://schemas.openxmlformats.org/officeDocument/2006/relationships/image"/><Relationship Id="rId49" Target="../media/image70.png" Type="http://schemas.openxmlformats.org/officeDocument/2006/relationships/image"/><Relationship Id="rId5" Target="../media/image26.png" Type="http://schemas.openxmlformats.org/officeDocument/2006/relationships/image"/><Relationship Id="rId50" Target="../media/image71.svg" Type="http://schemas.openxmlformats.org/officeDocument/2006/relationships/image"/><Relationship Id="rId51" Target="../media/image88.png" Type="http://schemas.openxmlformats.org/officeDocument/2006/relationships/image"/><Relationship Id="rId52" Target="../media/image89.svg" Type="http://schemas.openxmlformats.org/officeDocument/2006/relationships/image"/><Relationship Id="rId53" Target="../media/image90.png" Type="http://schemas.openxmlformats.org/officeDocument/2006/relationships/image"/><Relationship Id="rId54" Target="../media/image91.svg" Type="http://schemas.openxmlformats.org/officeDocument/2006/relationships/image"/><Relationship Id="rId55" Target="../media/image92.png" Type="http://schemas.openxmlformats.org/officeDocument/2006/relationships/image"/><Relationship Id="rId56" Target="../media/image93.svg" Type="http://schemas.openxmlformats.org/officeDocument/2006/relationships/image"/><Relationship Id="rId6" Target="../media/image27.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4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649572">
            <a:off x="13905010" y="4377341"/>
            <a:ext cx="7530117" cy="6918465"/>
          </a:xfrm>
          <a:custGeom>
            <a:avLst/>
            <a:gdLst/>
            <a:ahLst/>
            <a:cxnLst/>
            <a:rect r="r" b="b" t="t" l="l"/>
            <a:pathLst>
              <a:path h="6918465" w="7530117">
                <a:moveTo>
                  <a:pt x="0" y="0"/>
                </a:moveTo>
                <a:lnTo>
                  <a:pt x="7530117" y="0"/>
                </a:lnTo>
                <a:lnTo>
                  <a:pt x="7530117" y="6918466"/>
                </a:lnTo>
                <a:lnTo>
                  <a:pt x="0" y="69184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73351" y="8027762"/>
            <a:ext cx="9887812" cy="1171575"/>
          </a:xfrm>
          <a:prstGeom prst="rect">
            <a:avLst/>
          </a:prstGeom>
        </p:spPr>
        <p:txBody>
          <a:bodyPr anchor="t" rtlCol="false" tIns="0" lIns="0" bIns="0" rIns="0">
            <a:spAutoFit/>
          </a:bodyPr>
          <a:lstStyle/>
          <a:p>
            <a:pPr algn="r">
              <a:lnSpc>
                <a:spcPts val="4499"/>
              </a:lnSpc>
            </a:pPr>
            <a:r>
              <a:rPr lang="en-US" sz="2999" spc="59">
                <a:solidFill>
                  <a:srgbClr val="000000"/>
                </a:solidFill>
                <a:latin typeface="Agrandir"/>
                <a:ea typeface="Agrandir"/>
                <a:cs typeface="Agrandir"/>
                <a:sym typeface="Agrandir"/>
              </a:rPr>
              <a:t>English Language Arts</a:t>
            </a:r>
          </a:p>
          <a:p>
            <a:pPr algn="r" marL="0" indent="0" lvl="0">
              <a:lnSpc>
                <a:spcPts val="4499"/>
              </a:lnSpc>
              <a:spcBef>
                <a:spcPct val="0"/>
              </a:spcBef>
            </a:pPr>
            <a:r>
              <a:rPr lang="en-US" sz="2999" spc="59">
                <a:solidFill>
                  <a:srgbClr val="000000"/>
                </a:solidFill>
                <a:latin typeface="Agrandir"/>
                <a:ea typeface="Agrandir"/>
                <a:cs typeface="Agrandir"/>
                <a:sym typeface="Agrandir"/>
              </a:rPr>
              <a:t>Year 11 and 12</a:t>
            </a:r>
          </a:p>
        </p:txBody>
      </p:sp>
      <p:sp>
        <p:nvSpPr>
          <p:cNvPr name="Freeform 5" id="5"/>
          <p:cNvSpPr/>
          <p:nvPr/>
        </p:nvSpPr>
        <p:spPr>
          <a:xfrm flipH="false" flipV="false" rot="-6802992">
            <a:off x="-1245989" y="-3362067"/>
            <a:ext cx="6320685" cy="6724133"/>
          </a:xfrm>
          <a:custGeom>
            <a:avLst/>
            <a:gdLst/>
            <a:ahLst/>
            <a:cxnLst/>
            <a:rect r="r" b="b" t="t" l="l"/>
            <a:pathLst>
              <a:path h="6724133" w="6320685">
                <a:moveTo>
                  <a:pt x="0" y="0"/>
                </a:moveTo>
                <a:lnTo>
                  <a:pt x="6320685" y="0"/>
                </a:lnTo>
                <a:lnTo>
                  <a:pt x="6320685" y="6724134"/>
                </a:lnTo>
                <a:lnTo>
                  <a:pt x="0" y="6724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28116" y="6015904"/>
            <a:ext cx="3941664" cy="3662164"/>
          </a:xfrm>
          <a:custGeom>
            <a:avLst/>
            <a:gdLst/>
            <a:ahLst/>
            <a:cxnLst/>
            <a:rect r="r" b="b" t="t" l="l"/>
            <a:pathLst>
              <a:path h="3662164" w="3941664">
                <a:moveTo>
                  <a:pt x="0" y="0"/>
                </a:moveTo>
                <a:lnTo>
                  <a:pt x="3941663" y="0"/>
                </a:lnTo>
                <a:lnTo>
                  <a:pt x="3941663" y="3662164"/>
                </a:lnTo>
                <a:lnTo>
                  <a:pt x="0" y="3662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82868" y="8694512"/>
            <a:ext cx="2656101" cy="2574003"/>
          </a:xfrm>
          <a:custGeom>
            <a:avLst/>
            <a:gdLst/>
            <a:ahLst/>
            <a:cxnLst/>
            <a:rect r="r" b="b" t="t" l="l"/>
            <a:pathLst>
              <a:path h="2574003" w="2656101">
                <a:moveTo>
                  <a:pt x="0" y="0"/>
                </a:moveTo>
                <a:lnTo>
                  <a:pt x="2656101" y="0"/>
                </a:lnTo>
                <a:lnTo>
                  <a:pt x="2656101" y="2574003"/>
                </a:lnTo>
                <a:lnTo>
                  <a:pt x="0" y="25740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54998" y="5279153"/>
            <a:ext cx="6249851" cy="5742191"/>
          </a:xfrm>
          <a:custGeom>
            <a:avLst/>
            <a:gdLst/>
            <a:ahLst/>
            <a:cxnLst/>
            <a:rect r="r" b="b" t="t" l="l"/>
            <a:pathLst>
              <a:path h="5742191" w="6249851">
                <a:moveTo>
                  <a:pt x="0" y="0"/>
                </a:moveTo>
                <a:lnTo>
                  <a:pt x="6249850" y="0"/>
                </a:lnTo>
                <a:lnTo>
                  <a:pt x="6249850" y="5742191"/>
                </a:lnTo>
                <a:lnTo>
                  <a:pt x="0" y="57421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237146">
            <a:off x="-315172" y="6923252"/>
            <a:ext cx="4459052" cy="3210518"/>
          </a:xfrm>
          <a:custGeom>
            <a:avLst/>
            <a:gdLst/>
            <a:ahLst/>
            <a:cxnLst/>
            <a:rect r="r" b="b" t="t" l="l"/>
            <a:pathLst>
              <a:path h="3210518" w="4459052">
                <a:moveTo>
                  <a:pt x="0" y="0"/>
                </a:moveTo>
                <a:lnTo>
                  <a:pt x="4459052" y="0"/>
                </a:lnTo>
                <a:lnTo>
                  <a:pt x="4459052" y="3210518"/>
                </a:lnTo>
                <a:lnTo>
                  <a:pt x="0" y="32105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021057" y="-1370502"/>
            <a:ext cx="2656101" cy="2574003"/>
          </a:xfrm>
          <a:custGeom>
            <a:avLst/>
            <a:gdLst/>
            <a:ahLst/>
            <a:cxnLst/>
            <a:rect r="r" b="b" t="t" l="l"/>
            <a:pathLst>
              <a:path h="2574003" w="2656101">
                <a:moveTo>
                  <a:pt x="0" y="0"/>
                </a:moveTo>
                <a:lnTo>
                  <a:pt x="2656101" y="0"/>
                </a:lnTo>
                <a:lnTo>
                  <a:pt x="2656101" y="2574004"/>
                </a:lnTo>
                <a:lnTo>
                  <a:pt x="0" y="25740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7670037">
            <a:off x="13383024" y="-2542762"/>
            <a:ext cx="5974748" cy="5489435"/>
          </a:xfrm>
          <a:custGeom>
            <a:avLst/>
            <a:gdLst/>
            <a:ahLst/>
            <a:cxnLst/>
            <a:rect r="r" b="b" t="t" l="l"/>
            <a:pathLst>
              <a:path h="5489435" w="5974748">
                <a:moveTo>
                  <a:pt x="0" y="0"/>
                </a:moveTo>
                <a:lnTo>
                  <a:pt x="5974748" y="0"/>
                </a:lnTo>
                <a:lnTo>
                  <a:pt x="5974748" y="5489435"/>
                </a:lnTo>
                <a:lnTo>
                  <a:pt x="0" y="54894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3767542" y="-372656"/>
            <a:ext cx="3902526" cy="3235549"/>
          </a:xfrm>
          <a:custGeom>
            <a:avLst/>
            <a:gdLst/>
            <a:ahLst/>
            <a:cxnLst/>
            <a:rect r="r" b="b" t="t" l="l"/>
            <a:pathLst>
              <a:path h="3235549" w="3902526">
                <a:moveTo>
                  <a:pt x="0" y="0"/>
                </a:moveTo>
                <a:lnTo>
                  <a:pt x="3902526" y="0"/>
                </a:lnTo>
                <a:lnTo>
                  <a:pt x="3902526" y="3235549"/>
                </a:lnTo>
                <a:lnTo>
                  <a:pt x="0" y="323554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1789354">
            <a:off x="575474" y="-347429"/>
            <a:ext cx="2725139" cy="3833315"/>
          </a:xfrm>
          <a:custGeom>
            <a:avLst/>
            <a:gdLst/>
            <a:ahLst/>
            <a:cxnLst/>
            <a:rect r="r" b="b" t="t" l="l"/>
            <a:pathLst>
              <a:path h="3833315" w="2725139">
                <a:moveTo>
                  <a:pt x="0" y="0"/>
                </a:moveTo>
                <a:lnTo>
                  <a:pt x="2725139" y="0"/>
                </a:lnTo>
                <a:lnTo>
                  <a:pt x="2725139" y="3833316"/>
                </a:lnTo>
                <a:lnTo>
                  <a:pt x="0" y="383331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5833552" y="-1855444"/>
            <a:ext cx="4515556" cy="4114800"/>
          </a:xfrm>
          <a:custGeom>
            <a:avLst/>
            <a:gdLst/>
            <a:ahLst/>
            <a:cxnLst/>
            <a:rect r="r" b="b" t="t" l="l"/>
            <a:pathLst>
              <a:path h="4114800" w="4515556">
                <a:moveTo>
                  <a:pt x="0" y="0"/>
                </a:moveTo>
                <a:lnTo>
                  <a:pt x="4515555" y="0"/>
                </a:lnTo>
                <a:lnTo>
                  <a:pt x="4515555"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4173663" y="2558093"/>
            <a:ext cx="5144759" cy="1103542"/>
          </a:xfrm>
          <a:prstGeom prst="rect">
            <a:avLst/>
          </a:prstGeom>
        </p:spPr>
        <p:txBody>
          <a:bodyPr anchor="t" rtlCol="false" tIns="0" lIns="0" bIns="0" rIns="0">
            <a:spAutoFit/>
          </a:bodyPr>
          <a:lstStyle/>
          <a:p>
            <a:pPr algn="l" marL="0" indent="0" lvl="0">
              <a:lnSpc>
                <a:spcPts val="7928"/>
              </a:lnSpc>
              <a:spcBef>
                <a:spcPct val="0"/>
              </a:spcBef>
            </a:pPr>
            <a:r>
              <a:rPr lang="en-US" sz="5285" spc="105">
                <a:solidFill>
                  <a:srgbClr val="000000"/>
                </a:solidFill>
                <a:latin typeface="Agrandir"/>
                <a:ea typeface="Agrandir"/>
                <a:cs typeface="Agrandir"/>
                <a:sym typeface="Agrandir"/>
              </a:rPr>
              <a:t>Writing</a:t>
            </a:r>
          </a:p>
        </p:txBody>
      </p:sp>
      <p:sp>
        <p:nvSpPr>
          <p:cNvPr name="TextBox 16" id="16"/>
          <p:cNvSpPr txBox="true"/>
          <p:nvPr/>
        </p:nvSpPr>
        <p:spPr>
          <a:xfrm rot="0">
            <a:off x="4153234" y="3835754"/>
            <a:ext cx="9483217" cy="1621571"/>
          </a:xfrm>
          <a:prstGeom prst="rect">
            <a:avLst/>
          </a:prstGeom>
        </p:spPr>
        <p:txBody>
          <a:bodyPr anchor="t" rtlCol="false" tIns="0" lIns="0" bIns="0" rIns="0">
            <a:spAutoFit/>
          </a:bodyPr>
          <a:lstStyle/>
          <a:p>
            <a:pPr algn="l" marL="0" indent="0" lvl="0">
              <a:lnSpc>
                <a:spcPts val="12108"/>
              </a:lnSpc>
            </a:pPr>
            <a:r>
              <a:rPr lang="en-US" sz="12355" spc="247">
                <a:solidFill>
                  <a:srgbClr val="000000"/>
                </a:solidFill>
                <a:latin typeface="Gagalin"/>
                <a:ea typeface="Gagalin"/>
                <a:cs typeface="Gagalin"/>
                <a:sym typeface="Gagalin"/>
              </a:rPr>
              <a:t>INFORMATIVE</a:t>
            </a:r>
          </a:p>
        </p:txBody>
      </p:sp>
      <p:sp>
        <p:nvSpPr>
          <p:cNvPr name="TextBox 17" id="17"/>
          <p:cNvSpPr txBox="true"/>
          <p:nvPr/>
        </p:nvSpPr>
        <p:spPr>
          <a:xfrm rot="0">
            <a:off x="4153234" y="5423278"/>
            <a:ext cx="9807930" cy="1621571"/>
          </a:xfrm>
          <a:prstGeom prst="rect">
            <a:avLst/>
          </a:prstGeom>
        </p:spPr>
        <p:txBody>
          <a:bodyPr anchor="t" rtlCol="false" tIns="0" lIns="0" bIns="0" rIns="0">
            <a:spAutoFit/>
          </a:bodyPr>
          <a:lstStyle/>
          <a:p>
            <a:pPr algn="l" marL="0" indent="0" lvl="0">
              <a:lnSpc>
                <a:spcPts val="12108"/>
              </a:lnSpc>
            </a:pPr>
            <a:r>
              <a:rPr lang="en-US" sz="12355" spc="247">
                <a:solidFill>
                  <a:srgbClr val="000000"/>
                </a:solidFill>
                <a:latin typeface="Gagalin"/>
                <a:ea typeface="Gagalin"/>
                <a:cs typeface="Gagalin"/>
                <a:sym typeface="Gagalin"/>
              </a:rPr>
              <a:t>EXPLANATORY</a:t>
            </a:r>
          </a:p>
        </p:txBody>
      </p:sp>
      <p:sp>
        <p:nvSpPr>
          <p:cNvPr name="TextBox 18" id="18"/>
          <p:cNvSpPr txBox="true"/>
          <p:nvPr/>
        </p:nvSpPr>
        <p:spPr>
          <a:xfrm rot="0">
            <a:off x="12960082" y="4059166"/>
            <a:ext cx="1001082" cy="1103542"/>
          </a:xfrm>
          <a:prstGeom prst="rect">
            <a:avLst/>
          </a:prstGeom>
        </p:spPr>
        <p:txBody>
          <a:bodyPr anchor="t" rtlCol="false" tIns="0" lIns="0" bIns="0" rIns="0">
            <a:spAutoFit/>
          </a:bodyPr>
          <a:lstStyle/>
          <a:p>
            <a:pPr algn="ctr" marL="0" indent="0" lvl="0">
              <a:lnSpc>
                <a:spcPts val="7928"/>
              </a:lnSpc>
              <a:spcBef>
                <a:spcPct val="0"/>
              </a:spcBef>
            </a:pPr>
            <a:r>
              <a:rPr lang="en-US" b="true" sz="5285" spc="105">
                <a:solidFill>
                  <a:srgbClr val="000000"/>
                </a:solidFill>
                <a:latin typeface="Agrandir Bold"/>
                <a:ea typeface="Agrandir Bold"/>
                <a:cs typeface="Agrandir Bold"/>
                <a:sym typeface="Agrandir Bold"/>
              </a:rPr>
              <a:t>or</a:t>
            </a:r>
          </a:p>
        </p:txBody>
      </p:sp>
      <p:sp>
        <p:nvSpPr>
          <p:cNvPr name="TextBox 19" id="19"/>
          <p:cNvSpPr txBox="true"/>
          <p:nvPr/>
        </p:nvSpPr>
        <p:spPr>
          <a:xfrm rot="0">
            <a:off x="4173663" y="6743444"/>
            <a:ext cx="2761594" cy="1103542"/>
          </a:xfrm>
          <a:prstGeom prst="rect">
            <a:avLst/>
          </a:prstGeom>
        </p:spPr>
        <p:txBody>
          <a:bodyPr anchor="t" rtlCol="false" tIns="0" lIns="0" bIns="0" rIns="0">
            <a:spAutoFit/>
          </a:bodyPr>
          <a:lstStyle/>
          <a:p>
            <a:pPr algn="l" marL="0" indent="0" lvl="0">
              <a:lnSpc>
                <a:spcPts val="7928"/>
              </a:lnSpc>
              <a:spcBef>
                <a:spcPct val="0"/>
              </a:spcBef>
            </a:pPr>
            <a:r>
              <a:rPr lang="en-US" sz="5285" spc="105">
                <a:solidFill>
                  <a:srgbClr val="000000"/>
                </a:solidFill>
                <a:latin typeface="Agrandir"/>
                <a:ea typeface="Agrandir"/>
                <a:cs typeface="Agrandir"/>
                <a:sym typeface="Agrandir"/>
              </a:rPr>
              <a:t>Texts</a:t>
            </a:r>
          </a:p>
        </p:txBody>
      </p:sp>
      <p:sp>
        <p:nvSpPr>
          <p:cNvPr name="Freeform 20" id="20"/>
          <p:cNvSpPr/>
          <p:nvPr/>
        </p:nvSpPr>
        <p:spPr>
          <a:xfrm flipH="false" flipV="false" rot="0">
            <a:off x="6115669" y="9157421"/>
            <a:ext cx="3028331" cy="3997797"/>
          </a:xfrm>
          <a:custGeom>
            <a:avLst/>
            <a:gdLst/>
            <a:ahLst/>
            <a:cxnLst/>
            <a:rect r="r" b="b" t="t" l="l"/>
            <a:pathLst>
              <a:path h="3997797" w="3028331">
                <a:moveTo>
                  <a:pt x="0" y="0"/>
                </a:moveTo>
                <a:lnTo>
                  <a:pt x="3028331" y="0"/>
                </a:lnTo>
                <a:lnTo>
                  <a:pt x="3028331" y="3997797"/>
                </a:lnTo>
                <a:lnTo>
                  <a:pt x="0" y="399779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11677158" y="1028700"/>
            <a:ext cx="1577381" cy="1528625"/>
          </a:xfrm>
          <a:custGeom>
            <a:avLst/>
            <a:gdLst/>
            <a:ahLst/>
            <a:cxnLst/>
            <a:rect r="r" b="b" t="t" l="l"/>
            <a:pathLst>
              <a:path h="1528625" w="1577381">
                <a:moveTo>
                  <a:pt x="0" y="0"/>
                </a:moveTo>
                <a:lnTo>
                  <a:pt x="1577381" y="0"/>
                </a:lnTo>
                <a:lnTo>
                  <a:pt x="1577381" y="1528625"/>
                </a:lnTo>
                <a:lnTo>
                  <a:pt x="0" y="152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4065037">
            <a:off x="11095644" y="9610088"/>
            <a:ext cx="2417198" cy="2342484"/>
          </a:xfrm>
          <a:custGeom>
            <a:avLst/>
            <a:gdLst/>
            <a:ahLst/>
            <a:cxnLst/>
            <a:rect r="r" b="b" t="t" l="l"/>
            <a:pathLst>
              <a:path h="2342484" w="2417198">
                <a:moveTo>
                  <a:pt x="0" y="0"/>
                </a:moveTo>
                <a:lnTo>
                  <a:pt x="2417198" y="0"/>
                </a:lnTo>
                <a:lnTo>
                  <a:pt x="2417198" y="2342484"/>
                </a:lnTo>
                <a:lnTo>
                  <a:pt x="0" y="234248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703979"/>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593999" y="3231837"/>
            <a:ext cx="15100001" cy="1140465"/>
          </a:xfrm>
          <a:prstGeom prst="rect">
            <a:avLst/>
          </a:prstGeom>
        </p:spPr>
        <p:txBody>
          <a:bodyPr anchor="t" rtlCol="false" tIns="0" lIns="0" bIns="0" rIns="0">
            <a:spAutoFit/>
          </a:bodyPr>
          <a:lstStyle/>
          <a:p>
            <a:pPr algn="ctr">
              <a:lnSpc>
                <a:spcPts val="8014"/>
              </a:lnSpc>
              <a:spcBef>
                <a:spcPct val="0"/>
              </a:spcBef>
            </a:pPr>
            <a:r>
              <a:rPr lang="en-US" b="true" sz="5724">
                <a:solidFill>
                  <a:srgbClr val="C6E284"/>
                </a:solidFill>
                <a:latin typeface="Agrandir Bold"/>
                <a:ea typeface="Agrandir Bold"/>
                <a:cs typeface="Agrandir Bold"/>
                <a:sym typeface="Agrandir Bold"/>
              </a:rPr>
              <a:t>Planification et organisation des c</a:t>
            </a:r>
            <a:r>
              <a:rPr lang="en-US" b="true" sz="5724">
                <a:solidFill>
                  <a:srgbClr val="C6E284"/>
                </a:solidFill>
                <a:latin typeface="Agrandir Bold"/>
                <a:ea typeface="Agrandir Bold"/>
                <a:cs typeface="Agrandir Bold"/>
                <a:sym typeface="Agrandir Bold"/>
              </a:rPr>
              <a:t>ontenus</a:t>
            </a:r>
          </a:p>
        </p:txBody>
      </p:sp>
      <p:sp>
        <p:nvSpPr>
          <p:cNvPr name="TextBox 10" id="10"/>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Gestion de la matière enseigner</a:t>
            </a:r>
          </a:p>
        </p:txBody>
      </p:sp>
      <p:sp>
        <p:nvSpPr>
          <p:cNvPr name="TextBox 11" id="11"/>
          <p:cNvSpPr txBox="true"/>
          <p:nvPr/>
        </p:nvSpPr>
        <p:spPr>
          <a:xfrm rot="0">
            <a:off x="1235840" y="4650482"/>
            <a:ext cx="16023460" cy="259560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Les savo</a:t>
            </a:r>
            <a:r>
              <a:rPr lang="en-US" sz="3560">
                <a:solidFill>
                  <a:srgbClr val="000000"/>
                </a:solidFill>
                <a:latin typeface="Agrandir"/>
                <a:ea typeface="Agrandir"/>
                <a:cs typeface="Agrandir"/>
                <a:sym typeface="Agrandir"/>
              </a:rPr>
              <a:t>irs sont ensuite organisés selon une progression logique et scientifique, tenant compte de la complexité des notions, des prérequis des apprenants et du temps imparti. Cette étape inclut la répartition annuelle, les séquences et les séances.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654747"/>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03034" y="3130534"/>
            <a:ext cx="15366960"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Mise en œuvre et conduite de la séa</a:t>
            </a:r>
            <a:r>
              <a:rPr lang="en-US" b="true" sz="6124">
                <a:solidFill>
                  <a:srgbClr val="C6E284"/>
                </a:solidFill>
                <a:latin typeface="Agrandir Bold"/>
                <a:ea typeface="Agrandir Bold"/>
                <a:cs typeface="Agrandir Bold"/>
                <a:sym typeface="Agrandir Bold"/>
              </a:rPr>
              <a:t>nce</a:t>
            </a:r>
          </a:p>
        </p:txBody>
      </p:sp>
      <p:sp>
        <p:nvSpPr>
          <p:cNvPr name="TextBox 10" id="10"/>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Gestion de la matière enseigner</a:t>
            </a:r>
          </a:p>
        </p:txBody>
      </p:sp>
      <p:sp>
        <p:nvSpPr>
          <p:cNvPr name="TextBox 11" id="11"/>
          <p:cNvSpPr txBox="true"/>
          <p:nvPr/>
        </p:nvSpPr>
        <p:spPr>
          <a:xfrm rot="0">
            <a:off x="1264903" y="5107682"/>
            <a:ext cx="16023460"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L’enseignant a</a:t>
            </a:r>
            <a:r>
              <a:rPr lang="en-US" sz="3560">
                <a:solidFill>
                  <a:srgbClr val="000000"/>
                </a:solidFill>
                <a:latin typeface="Agrandir"/>
                <a:ea typeface="Agrandir"/>
                <a:cs typeface="Agrandir"/>
                <a:sym typeface="Agrandir"/>
              </a:rPr>
              <a:t>ssure le déroulement de la séance en respectant la progression prévue, tout en restant flexible pour répondre aux questions, reformuler les notions ou approfondir certains points si nécessaire.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620655"/>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03034" y="3096443"/>
            <a:ext cx="12095001"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Évaluation des apprentissag</a:t>
            </a:r>
            <a:r>
              <a:rPr lang="en-US" b="true" sz="6124">
                <a:solidFill>
                  <a:srgbClr val="C6E284"/>
                </a:solidFill>
                <a:latin typeface="Agrandir Bold"/>
                <a:ea typeface="Agrandir Bold"/>
                <a:cs typeface="Agrandir Bold"/>
                <a:sym typeface="Agrandir Bold"/>
              </a:rPr>
              <a:t>es </a:t>
            </a:r>
          </a:p>
        </p:txBody>
      </p:sp>
      <p:sp>
        <p:nvSpPr>
          <p:cNvPr name="TextBox 10" id="10"/>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Gestion de la matière enseigner</a:t>
            </a:r>
          </a:p>
        </p:txBody>
      </p:sp>
      <p:sp>
        <p:nvSpPr>
          <p:cNvPr name="TextBox 11" id="11"/>
          <p:cNvSpPr txBox="true"/>
          <p:nvPr/>
        </p:nvSpPr>
        <p:spPr>
          <a:xfrm rot="0">
            <a:off x="1235840" y="4774307"/>
            <a:ext cx="16023460"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L’évaluation pe</a:t>
            </a:r>
            <a:r>
              <a:rPr lang="en-US" sz="3560">
                <a:solidFill>
                  <a:srgbClr val="000000"/>
                </a:solidFill>
                <a:latin typeface="Agrandir"/>
                <a:ea typeface="Agrandir"/>
                <a:cs typeface="Agrandir"/>
                <a:sym typeface="Agrandir"/>
              </a:rPr>
              <a:t>rmet de vérifier l’atteinte des objectifs fixés. Elle peut être diagnostique, formative ou sommative, et sert à ajuster la gestion des contenus et les démarches pédagogiques.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4029577">
            <a:off x="15958367" y="7936341"/>
            <a:ext cx="3883428" cy="3567987"/>
          </a:xfrm>
          <a:custGeom>
            <a:avLst/>
            <a:gdLst/>
            <a:ahLst/>
            <a:cxnLst/>
            <a:rect r="r" b="b" t="t" l="l"/>
            <a:pathLst>
              <a:path h="3567987" w="3883428">
                <a:moveTo>
                  <a:pt x="0" y="0"/>
                </a:moveTo>
                <a:lnTo>
                  <a:pt x="3883428" y="0"/>
                </a:lnTo>
                <a:lnTo>
                  <a:pt x="3883428" y="3567987"/>
                </a:lnTo>
                <a:lnTo>
                  <a:pt x="0" y="3567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52564">
            <a:off x="16491752" y="8232531"/>
            <a:ext cx="1916095" cy="2444778"/>
          </a:xfrm>
          <a:custGeom>
            <a:avLst/>
            <a:gdLst/>
            <a:ahLst/>
            <a:cxnLst/>
            <a:rect r="r" b="b" t="t" l="l"/>
            <a:pathLst>
              <a:path h="2444778" w="1916095">
                <a:moveTo>
                  <a:pt x="0" y="0"/>
                </a:moveTo>
                <a:lnTo>
                  <a:pt x="1916096" y="0"/>
                </a:lnTo>
                <a:lnTo>
                  <a:pt x="1916096" y="2444779"/>
                </a:lnTo>
                <a:lnTo>
                  <a:pt x="0" y="2444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104754" y="6653957"/>
            <a:ext cx="7886600" cy="832080"/>
            <a:chOff x="0" y="0"/>
            <a:chExt cx="2077129" cy="219149"/>
          </a:xfrm>
        </p:grpSpPr>
        <p:sp>
          <p:nvSpPr>
            <p:cNvPr name="Freeform 6" id="6"/>
            <p:cNvSpPr/>
            <p:nvPr/>
          </p:nvSpPr>
          <p:spPr>
            <a:xfrm flipH="false" flipV="false" rot="0">
              <a:off x="0" y="0"/>
              <a:ext cx="2077129" cy="219149"/>
            </a:xfrm>
            <a:custGeom>
              <a:avLst/>
              <a:gdLst/>
              <a:ahLst/>
              <a:cxnLst/>
              <a:rect r="r" b="b" t="t" l="l"/>
              <a:pathLst>
                <a:path h="219149" w="2077129">
                  <a:moveTo>
                    <a:pt x="0" y="0"/>
                  </a:moveTo>
                  <a:lnTo>
                    <a:pt x="2077129" y="0"/>
                  </a:lnTo>
                  <a:lnTo>
                    <a:pt x="2077129" y="219149"/>
                  </a:lnTo>
                  <a:lnTo>
                    <a:pt x="0" y="219149"/>
                  </a:lnTo>
                  <a:close/>
                </a:path>
              </a:pathLst>
            </a:custGeom>
            <a:solidFill>
              <a:srgbClr val="FFFFFF"/>
            </a:solidFill>
            <a:ln w="38100" cap="sq">
              <a:solidFill>
                <a:srgbClr val="000000"/>
              </a:solidFill>
              <a:prstDash val="solid"/>
              <a:miter/>
            </a:ln>
          </p:spPr>
        </p:sp>
        <p:sp>
          <p:nvSpPr>
            <p:cNvPr name="TextBox 7" id="7"/>
            <p:cNvSpPr txBox="true"/>
            <p:nvPr/>
          </p:nvSpPr>
          <p:spPr>
            <a:xfrm>
              <a:off x="0" y="-85725"/>
              <a:ext cx="2077129" cy="30487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04754" y="7890572"/>
            <a:ext cx="7886600" cy="832080"/>
            <a:chOff x="0" y="0"/>
            <a:chExt cx="2077129" cy="219149"/>
          </a:xfrm>
        </p:grpSpPr>
        <p:sp>
          <p:nvSpPr>
            <p:cNvPr name="Freeform 9" id="9"/>
            <p:cNvSpPr/>
            <p:nvPr/>
          </p:nvSpPr>
          <p:spPr>
            <a:xfrm flipH="false" flipV="false" rot="0">
              <a:off x="0" y="0"/>
              <a:ext cx="2077129" cy="219149"/>
            </a:xfrm>
            <a:custGeom>
              <a:avLst/>
              <a:gdLst/>
              <a:ahLst/>
              <a:cxnLst/>
              <a:rect r="r" b="b" t="t" l="l"/>
              <a:pathLst>
                <a:path h="219149" w="2077129">
                  <a:moveTo>
                    <a:pt x="0" y="0"/>
                  </a:moveTo>
                  <a:lnTo>
                    <a:pt x="2077129" y="0"/>
                  </a:lnTo>
                  <a:lnTo>
                    <a:pt x="2077129" y="219149"/>
                  </a:lnTo>
                  <a:lnTo>
                    <a:pt x="0" y="219149"/>
                  </a:ln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2077129" cy="30487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563200" y="6038518"/>
            <a:ext cx="7886600" cy="832080"/>
            <a:chOff x="0" y="0"/>
            <a:chExt cx="2077129" cy="219149"/>
          </a:xfrm>
        </p:grpSpPr>
        <p:sp>
          <p:nvSpPr>
            <p:cNvPr name="Freeform 12" id="12"/>
            <p:cNvSpPr/>
            <p:nvPr/>
          </p:nvSpPr>
          <p:spPr>
            <a:xfrm flipH="false" flipV="false" rot="0">
              <a:off x="0" y="0"/>
              <a:ext cx="2077129" cy="219149"/>
            </a:xfrm>
            <a:custGeom>
              <a:avLst/>
              <a:gdLst/>
              <a:ahLst/>
              <a:cxnLst/>
              <a:rect r="r" b="b" t="t" l="l"/>
              <a:pathLst>
                <a:path h="219149" w="2077129">
                  <a:moveTo>
                    <a:pt x="0" y="0"/>
                  </a:moveTo>
                  <a:lnTo>
                    <a:pt x="2077129" y="0"/>
                  </a:lnTo>
                  <a:lnTo>
                    <a:pt x="2077129" y="219149"/>
                  </a:lnTo>
                  <a:lnTo>
                    <a:pt x="0" y="219149"/>
                  </a:lnTo>
                  <a:close/>
                </a:path>
              </a:pathLst>
            </a:custGeom>
            <a:solidFill>
              <a:srgbClr val="FFFFFF"/>
            </a:solidFill>
            <a:ln w="38100" cap="sq">
              <a:solidFill>
                <a:srgbClr val="000000"/>
              </a:solidFill>
              <a:prstDash val="solid"/>
              <a:miter/>
            </a:ln>
          </p:spPr>
        </p:sp>
        <p:sp>
          <p:nvSpPr>
            <p:cNvPr name="TextBox 13" id="13"/>
            <p:cNvSpPr txBox="true"/>
            <p:nvPr/>
          </p:nvSpPr>
          <p:spPr>
            <a:xfrm>
              <a:off x="0" y="-85725"/>
              <a:ext cx="2077129" cy="30487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563200" y="7247037"/>
            <a:ext cx="7886600" cy="832080"/>
            <a:chOff x="0" y="0"/>
            <a:chExt cx="2077129" cy="219149"/>
          </a:xfrm>
        </p:grpSpPr>
        <p:sp>
          <p:nvSpPr>
            <p:cNvPr name="Freeform 15" id="15"/>
            <p:cNvSpPr/>
            <p:nvPr/>
          </p:nvSpPr>
          <p:spPr>
            <a:xfrm flipH="false" flipV="false" rot="0">
              <a:off x="0" y="0"/>
              <a:ext cx="2077129" cy="219149"/>
            </a:xfrm>
            <a:custGeom>
              <a:avLst/>
              <a:gdLst/>
              <a:ahLst/>
              <a:cxnLst/>
              <a:rect r="r" b="b" t="t" l="l"/>
              <a:pathLst>
                <a:path h="219149" w="2077129">
                  <a:moveTo>
                    <a:pt x="0" y="0"/>
                  </a:moveTo>
                  <a:lnTo>
                    <a:pt x="2077129" y="0"/>
                  </a:lnTo>
                  <a:lnTo>
                    <a:pt x="2077129" y="219149"/>
                  </a:lnTo>
                  <a:lnTo>
                    <a:pt x="0" y="219149"/>
                  </a:lnTo>
                  <a:close/>
                </a:path>
              </a:pathLst>
            </a:custGeom>
            <a:solidFill>
              <a:srgbClr val="FFFFFF"/>
            </a:solidFill>
            <a:ln w="38100" cap="sq">
              <a:solidFill>
                <a:srgbClr val="000000"/>
              </a:solidFill>
              <a:prstDash val="solid"/>
              <a:miter/>
            </a:ln>
          </p:spPr>
        </p:sp>
        <p:sp>
          <p:nvSpPr>
            <p:cNvPr name="TextBox 16" id="16"/>
            <p:cNvSpPr txBox="true"/>
            <p:nvPr/>
          </p:nvSpPr>
          <p:spPr>
            <a:xfrm>
              <a:off x="0" y="-85725"/>
              <a:ext cx="2077129" cy="30487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04754" y="5417342"/>
            <a:ext cx="7886600" cy="832080"/>
            <a:chOff x="0" y="0"/>
            <a:chExt cx="2077129" cy="219149"/>
          </a:xfrm>
        </p:grpSpPr>
        <p:sp>
          <p:nvSpPr>
            <p:cNvPr name="Freeform 18" id="18"/>
            <p:cNvSpPr/>
            <p:nvPr/>
          </p:nvSpPr>
          <p:spPr>
            <a:xfrm flipH="false" flipV="false" rot="0">
              <a:off x="0" y="0"/>
              <a:ext cx="2077129" cy="219149"/>
            </a:xfrm>
            <a:custGeom>
              <a:avLst/>
              <a:gdLst/>
              <a:ahLst/>
              <a:cxnLst/>
              <a:rect r="r" b="b" t="t" l="l"/>
              <a:pathLst>
                <a:path h="219149" w="2077129">
                  <a:moveTo>
                    <a:pt x="0" y="0"/>
                  </a:moveTo>
                  <a:lnTo>
                    <a:pt x="2077129" y="0"/>
                  </a:lnTo>
                  <a:lnTo>
                    <a:pt x="2077129" y="219149"/>
                  </a:lnTo>
                  <a:lnTo>
                    <a:pt x="0" y="219149"/>
                  </a:lnTo>
                  <a:close/>
                </a:path>
              </a:pathLst>
            </a:custGeom>
            <a:solidFill>
              <a:srgbClr val="FFFFFF"/>
            </a:solidFill>
            <a:ln w="38100" cap="sq">
              <a:solidFill>
                <a:srgbClr val="000000"/>
              </a:solidFill>
              <a:prstDash val="solid"/>
              <a:miter/>
            </a:ln>
          </p:spPr>
        </p:sp>
        <p:sp>
          <p:nvSpPr>
            <p:cNvPr name="TextBox 19" id="19"/>
            <p:cNvSpPr txBox="true"/>
            <p:nvPr/>
          </p:nvSpPr>
          <p:spPr>
            <a:xfrm>
              <a:off x="0" y="-85725"/>
              <a:ext cx="2077129" cy="304874"/>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402389" y="5476195"/>
            <a:ext cx="7215136" cy="581025"/>
          </a:xfrm>
          <a:prstGeom prst="rect">
            <a:avLst/>
          </a:prstGeom>
        </p:spPr>
        <p:txBody>
          <a:bodyPr anchor="t" rtlCol="false" tIns="0" lIns="0" bIns="0" rIns="0">
            <a:spAutoFit/>
          </a:bodyPr>
          <a:lstStyle/>
          <a:p>
            <a:pPr algn="l">
              <a:lnSpc>
                <a:spcPts val="4199"/>
              </a:lnSpc>
            </a:pPr>
            <a:r>
              <a:rPr lang="en-US" b="true" sz="2999">
                <a:solidFill>
                  <a:srgbClr val="000000"/>
                </a:solidFill>
                <a:latin typeface="Agrandir Bold"/>
                <a:ea typeface="Agrandir Bold"/>
                <a:cs typeface="Agrandir Bold"/>
                <a:sym typeface="Agrandir Bold"/>
              </a:rPr>
              <a:t>Le fonctionnement de la classe</a:t>
            </a:r>
          </a:p>
        </p:txBody>
      </p:sp>
      <p:sp>
        <p:nvSpPr>
          <p:cNvPr name="TextBox 21" id="21"/>
          <p:cNvSpPr txBox="true"/>
          <p:nvPr/>
        </p:nvSpPr>
        <p:spPr>
          <a:xfrm rot="0">
            <a:off x="1360207" y="6712809"/>
            <a:ext cx="7215136" cy="581025"/>
          </a:xfrm>
          <a:prstGeom prst="rect">
            <a:avLst/>
          </a:prstGeom>
        </p:spPr>
        <p:txBody>
          <a:bodyPr anchor="t" rtlCol="false" tIns="0" lIns="0" bIns="0" rIns="0">
            <a:spAutoFit/>
          </a:bodyPr>
          <a:lstStyle/>
          <a:p>
            <a:pPr algn="l">
              <a:lnSpc>
                <a:spcPts val="4199"/>
              </a:lnSpc>
            </a:pPr>
            <a:r>
              <a:rPr lang="en-US" b="true" sz="2999">
                <a:solidFill>
                  <a:srgbClr val="000000"/>
                </a:solidFill>
                <a:latin typeface="Agrandir Bold"/>
                <a:ea typeface="Agrandir Bold"/>
                <a:cs typeface="Agrandir Bold"/>
                <a:sym typeface="Agrandir Bold"/>
              </a:rPr>
              <a:t>La quantité de l’enseignement</a:t>
            </a:r>
          </a:p>
        </p:txBody>
      </p:sp>
      <p:sp>
        <p:nvSpPr>
          <p:cNvPr name="TextBox 22" id="22"/>
          <p:cNvSpPr txBox="true"/>
          <p:nvPr/>
        </p:nvSpPr>
        <p:spPr>
          <a:xfrm rot="0">
            <a:off x="1360207" y="7949424"/>
            <a:ext cx="7215136" cy="581025"/>
          </a:xfrm>
          <a:prstGeom prst="rect">
            <a:avLst/>
          </a:prstGeom>
        </p:spPr>
        <p:txBody>
          <a:bodyPr anchor="t" rtlCol="false" tIns="0" lIns="0" bIns="0" rIns="0">
            <a:spAutoFit/>
          </a:bodyPr>
          <a:lstStyle/>
          <a:p>
            <a:pPr algn="l">
              <a:lnSpc>
                <a:spcPts val="4199"/>
              </a:lnSpc>
            </a:pPr>
            <a:r>
              <a:rPr lang="en-US" b="true" sz="2999">
                <a:solidFill>
                  <a:srgbClr val="000000"/>
                </a:solidFill>
                <a:latin typeface="Agrandir Bold"/>
                <a:ea typeface="Agrandir Bold"/>
                <a:cs typeface="Agrandir Bold"/>
                <a:sym typeface="Agrandir Bold"/>
              </a:rPr>
              <a:t>Les interactions sociales</a:t>
            </a:r>
          </a:p>
        </p:txBody>
      </p:sp>
      <p:sp>
        <p:nvSpPr>
          <p:cNvPr name="TextBox 23" id="23"/>
          <p:cNvSpPr txBox="true"/>
          <p:nvPr/>
        </p:nvSpPr>
        <p:spPr>
          <a:xfrm rot="0">
            <a:off x="9818653" y="6097370"/>
            <a:ext cx="7215136" cy="581025"/>
          </a:xfrm>
          <a:prstGeom prst="rect">
            <a:avLst/>
          </a:prstGeom>
        </p:spPr>
        <p:txBody>
          <a:bodyPr anchor="t" rtlCol="false" tIns="0" lIns="0" bIns="0" rIns="0">
            <a:spAutoFit/>
          </a:bodyPr>
          <a:lstStyle/>
          <a:p>
            <a:pPr algn="l">
              <a:lnSpc>
                <a:spcPts val="4199"/>
              </a:lnSpc>
            </a:pPr>
            <a:r>
              <a:rPr lang="en-US" b="true" sz="2999">
                <a:solidFill>
                  <a:srgbClr val="000000"/>
                </a:solidFill>
                <a:latin typeface="Agrandir Bold"/>
                <a:ea typeface="Agrandir Bold"/>
                <a:cs typeface="Agrandir Bold"/>
                <a:sym typeface="Agrandir Bold"/>
              </a:rPr>
              <a:t>La qualité de l’enseignement</a:t>
            </a:r>
          </a:p>
        </p:txBody>
      </p:sp>
      <p:sp>
        <p:nvSpPr>
          <p:cNvPr name="TextBox 24" id="24"/>
          <p:cNvSpPr txBox="true"/>
          <p:nvPr/>
        </p:nvSpPr>
        <p:spPr>
          <a:xfrm rot="0">
            <a:off x="9818653" y="7305890"/>
            <a:ext cx="7215136" cy="581025"/>
          </a:xfrm>
          <a:prstGeom prst="rect">
            <a:avLst/>
          </a:prstGeom>
        </p:spPr>
        <p:txBody>
          <a:bodyPr anchor="t" rtlCol="false" tIns="0" lIns="0" bIns="0" rIns="0">
            <a:spAutoFit/>
          </a:bodyPr>
          <a:lstStyle/>
          <a:p>
            <a:pPr algn="l">
              <a:lnSpc>
                <a:spcPts val="4199"/>
              </a:lnSpc>
            </a:pPr>
            <a:r>
              <a:rPr lang="en-US" b="true" sz="2999">
                <a:solidFill>
                  <a:srgbClr val="000000"/>
                </a:solidFill>
                <a:latin typeface="Agrandir Bold"/>
                <a:ea typeface="Agrandir Bold"/>
                <a:cs typeface="Agrandir Bold"/>
                <a:sym typeface="Agrandir Bold"/>
              </a:rPr>
              <a:t>La direction de la classe</a:t>
            </a:r>
          </a:p>
        </p:txBody>
      </p:sp>
      <p:sp>
        <p:nvSpPr>
          <p:cNvPr name="Freeform 25" id="25"/>
          <p:cNvSpPr/>
          <p:nvPr/>
        </p:nvSpPr>
        <p:spPr>
          <a:xfrm flipH="false" flipV="false" rot="-4965529">
            <a:off x="-5119625" y="-3482706"/>
            <a:ext cx="8022190" cy="9004499"/>
          </a:xfrm>
          <a:custGeom>
            <a:avLst/>
            <a:gdLst/>
            <a:ahLst/>
            <a:cxnLst/>
            <a:rect r="r" b="b" t="t" l="l"/>
            <a:pathLst>
              <a:path h="9004499" w="8022190">
                <a:moveTo>
                  <a:pt x="0" y="0"/>
                </a:moveTo>
                <a:lnTo>
                  <a:pt x="8022190" y="0"/>
                </a:lnTo>
                <a:lnTo>
                  <a:pt x="8022190" y="9004499"/>
                </a:lnTo>
                <a:lnTo>
                  <a:pt x="0" y="9004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621663" y="-130628"/>
            <a:ext cx="2176699" cy="2300342"/>
          </a:xfrm>
          <a:custGeom>
            <a:avLst/>
            <a:gdLst/>
            <a:ahLst/>
            <a:cxnLst/>
            <a:rect r="r" b="b" t="t" l="l"/>
            <a:pathLst>
              <a:path h="2300342" w="2176699">
                <a:moveTo>
                  <a:pt x="0" y="0"/>
                </a:moveTo>
                <a:lnTo>
                  <a:pt x="2176698" y="0"/>
                </a:lnTo>
                <a:lnTo>
                  <a:pt x="2176698" y="2300343"/>
                </a:lnTo>
                <a:lnTo>
                  <a:pt x="0" y="23003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780260" y="302417"/>
            <a:ext cx="15669540" cy="2447925"/>
          </a:xfrm>
          <a:prstGeom prst="rect">
            <a:avLst/>
          </a:prstGeom>
        </p:spPr>
        <p:txBody>
          <a:bodyPr anchor="t" rtlCol="false" tIns="0" lIns="0" bIns="0" rIns="0">
            <a:spAutoFit/>
          </a:bodyPr>
          <a:lstStyle/>
          <a:p>
            <a:pPr algn="ctr" marL="0" indent="0" lvl="0">
              <a:lnSpc>
                <a:spcPts val="9600"/>
              </a:lnSpc>
              <a:spcBef>
                <a:spcPct val="0"/>
              </a:spcBef>
            </a:pPr>
            <a:r>
              <a:rPr lang="en-US" sz="8000" spc="160">
                <a:solidFill>
                  <a:srgbClr val="000000"/>
                </a:solidFill>
                <a:latin typeface="Gagalin"/>
                <a:ea typeface="Gagalin"/>
                <a:cs typeface="Gagalin"/>
                <a:sym typeface="Gagalin"/>
              </a:rPr>
              <a:t>Les composantes de la gestion de classe</a:t>
            </a:r>
          </a:p>
        </p:txBody>
      </p:sp>
      <p:sp>
        <p:nvSpPr>
          <p:cNvPr name="TextBox 28" id="28"/>
          <p:cNvSpPr txBox="true"/>
          <p:nvPr/>
        </p:nvSpPr>
        <p:spPr>
          <a:xfrm rot="0">
            <a:off x="1399392" y="3188492"/>
            <a:ext cx="14102873" cy="1628775"/>
          </a:xfrm>
          <a:prstGeom prst="rect">
            <a:avLst/>
          </a:prstGeom>
        </p:spPr>
        <p:txBody>
          <a:bodyPr anchor="t" rtlCol="false" tIns="0" lIns="0" bIns="0" rIns="0">
            <a:spAutoFit/>
          </a:bodyPr>
          <a:lstStyle/>
          <a:p>
            <a:pPr algn="l">
              <a:lnSpc>
                <a:spcPts val="4199"/>
              </a:lnSpc>
            </a:pPr>
            <a:r>
              <a:rPr lang="en-US" sz="2999">
                <a:solidFill>
                  <a:srgbClr val="000000"/>
                </a:solidFill>
                <a:latin typeface="Agrandir"/>
                <a:ea typeface="Agrandir"/>
                <a:cs typeface="Agrandir"/>
                <a:sym typeface="Agrandir"/>
              </a:rPr>
              <a:t>La gestion de classe regroupe l’ensemble des actions mises en œuvre par l’enseignant pour créer un climat favorable aux apprentissages, assurer l’ordre, l’engagement des élèves et l’efficacité pédagogique.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91312">
            <a:off x="8630466" y="9253973"/>
            <a:ext cx="1042000" cy="1009793"/>
          </a:xfrm>
          <a:custGeom>
            <a:avLst/>
            <a:gdLst/>
            <a:ahLst/>
            <a:cxnLst/>
            <a:rect r="r" b="b" t="t" l="l"/>
            <a:pathLst>
              <a:path h="1009793" w="1042000">
                <a:moveTo>
                  <a:pt x="0" y="0"/>
                </a:moveTo>
                <a:lnTo>
                  <a:pt x="1042000" y="0"/>
                </a:lnTo>
                <a:lnTo>
                  <a:pt x="1042000" y="1009792"/>
                </a:lnTo>
                <a:lnTo>
                  <a:pt x="0" y="1009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1100">
            <a:off x="16025472" y="-1047294"/>
            <a:ext cx="3902868" cy="4151987"/>
          </a:xfrm>
          <a:custGeom>
            <a:avLst/>
            <a:gdLst/>
            <a:ahLst/>
            <a:cxnLst/>
            <a:rect r="r" b="b" t="t" l="l"/>
            <a:pathLst>
              <a:path h="4151987" w="3902868">
                <a:moveTo>
                  <a:pt x="0" y="0"/>
                </a:moveTo>
                <a:lnTo>
                  <a:pt x="3902868" y="0"/>
                </a:lnTo>
                <a:lnTo>
                  <a:pt x="3902868" y="4151988"/>
                </a:lnTo>
                <a:lnTo>
                  <a:pt x="0" y="4151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27538">
            <a:off x="-1299522" y="5498489"/>
            <a:ext cx="2275933" cy="2449634"/>
          </a:xfrm>
          <a:custGeom>
            <a:avLst/>
            <a:gdLst/>
            <a:ahLst/>
            <a:cxnLst/>
            <a:rect r="r" b="b" t="t" l="l"/>
            <a:pathLst>
              <a:path h="2449634" w="2275933">
                <a:moveTo>
                  <a:pt x="0" y="0"/>
                </a:moveTo>
                <a:lnTo>
                  <a:pt x="2275933" y="0"/>
                </a:lnTo>
                <a:lnTo>
                  <a:pt x="2275933" y="2449634"/>
                </a:lnTo>
                <a:lnTo>
                  <a:pt x="0" y="2449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855401">
            <a:off x="16679649" y="168365"/>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905132" y="2790760"/>
            <a:ext cx="3095851" cy="30958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57517" y="0"/>
                  </a:moveTo>
                  <a:lnTo>
                    <a:pt x="755283" y="0"/>
                  </a:lnTo>
                  <a:cubicBezTo>
                    <a:pt x="770537" y="0"/>
                    <a:pt x="785167" y="6060"/>
                    <a:pt x="795954" y="16846"/>
                  </a:cubicBezTo>
                  <a:cubicBezTo>
                    <a:pt x="806740" y="27633"/>
                    <a:pt x="812800" y="42263"/>
                    <a:pt x="812800" y="57517"/>
                  </a:cubicBezTo>
                  <a:lnTo>
                    <a:pt x="812800" y="755283"/>
                  </a:lnTo>
                  <a:cubicBezTo>
                    <a:pt x="812800" y="770537"/>
                    <a:pt x="806740" y="785167"/>
                    <a:pt x="795954" y="795954"/>
                  </a:cubicBezTo>
                  <a:cubicBezTo>
                    <a:pt x="785167" y="806740"/>
                    <a:pt x="770537" y="812800"/>
                    <a:pt x="755283" y="812800"/>
                  </a:cubicBezTo>
                  <a:lnTo>
                    <a:pt x="57517" y="812800"/>
                  </a:lnTo>
                  <a:cubicBezTo>
                    <a:pt x="42263" y="812800"/>
                    <a:pt x="27633" y="806740"/>
                    <a:pt x="16846" y="795954"/>
                  </a:cubicBezTo>
                  <a:cubicBezTo>
                    <a:pt x="6060" y="785167"/>
                    <a:pt x="0" y="770537"/>
                    <a:pt x="0" y="755283"/>
                  </a:cubicBezTo>
                  <a:lnTo>
                    <a:pt x="0" y="57517"/>
                  </a:lnTo>
                  <a:cubicBezTo>
                    <a:pt x="0" y="42263"/>
                    <a:pt x="6060" y="27633"/>
                    <a:pt x="16846" y="16846"/>
                  </a:cubicBezTo>
                  <a:cubicBezTo>
                    <a:pt x="27633" y="6060"/>
                    <a:pt x="42263" y="0"/>
                    <a:pt x="57517" y="0"/>
                  </a:cubicBezTo>
                  <a:close/>
                </a:path>
              </a:pathLst>
            </a:custGeom>
            <a:blipFill>
              <a:blip r:embed="rId11"/>
              <a:stretch>
                <a:fillRect l="-34374" t="0" r="-34375" b="0"/>
              </a:stretch>
            </a:blipFill>
          </p:spPr>
        </p:sp>
      </p:grpSp>
      <p:sp>
        <p:nvSpPr>
          <p:cNvPr name="TextBox 9" id="9"/>
          <p:cNvSpPr txBox="true"/>
          <p:nvPr/>
        </p:nvSpPr>
        <p:spPr>
          <a:xfrm rot="0">
            <a:off x="1373818" y="787704"/>
            <a:ext cx="15627165"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Le fonctionnement de la classe</a:t>
            </a:r>
          </a:p>
        </p:txBody>
      </p:sp>
      <p:sp>
        <p:nvSpPr>
          <p:cNvPr name="TextBox 10" id="10"/>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1" id="11"/>
          <p:cNvSpPr txBox="true"/>
          <p:nvPr/>
        </p:nvSpPr>
        <p:spPr>
          <a:xfrm rot="0">
            <a:off x="1373818" y="5279863"/>
            <a:ext cx="8748747"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a g</a:t>
            </a:r>
            <a:r>
              <a:rPr lang="en-US" b="true" sz="4499" strike="noStrike" u="none">
                <a:solidFill>
                  <a:srgbClr val="000000"/>
                </a:solidFill>
                <a:latin typeface="Agrandir Bold"/>
                <a:ea typeface="Agrandir Bold"/>
                <a:cs typeface="Agrandir Bold"/>
                <a:sym typeface="Agrandir Bold"/>
              </a:rPr>
              <a:t>estion </a:t>
            </a:r>
            <a:r>
              <a:rPr lang="en-US" b="true" sz="4499" strike="noStrike" u="none">
                <a:solidFill>
                  <a:srgbClr val="000000"/>
                </a:solidFill>
                <a:latin typeface="Agrandir Bold"/>
                <a:ea typeface="Agrandir Bold"/>
                <a:cs typeface="Agrandir Bold"/>
                <a:sym typeface="Agrandir Bold"/>
              </a:rPr>
              <a:t>du </a:t>
            </a:r>
            <a:r>
              <a:rPr lang="en-US" b="true" sz="4499" strike="noStrike" u="none">
                <a:solidFill>
                  <a:srgbClr val="000000"/>
                </a:solidFill>
                <a:latin typeface="Agrandir Bold"/>
                <a:ea typeface="Agrandir Bold"/>
                <a:cs typeface="Agrandir Bold"/>
                <a:sym typeface="Agrandir Bold"/>
              </a:rPr>
              <a:t>te</a:t>
            </a:r>
            <a:r>
              <a:rPr lang="en-US" b="true" sz="4499" strike="noStrike" u="none">
                <a:solidFill>
                  <a:srgbClr val="000000"/>
                </a:solidFill>
                <a:latin typeface="Agrandir Bold"/>
                <a:ea typeface="Agrandir Bold"/>
                <a:cs typeface="Agrandir Bold"/>
                <a:sym typeface="Agrandir Bold"/>
              </a:rPr>
              <a:t>mps</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(emp</a:t>
            </a: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oi du t</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mp</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 transitions)</a:t>
            </a:r>
            <a:r>
              <a:rPr lang="en-US" b="true" sz="4499" strike="noStrike" u="none">
                <a:solidFill>
                  <a:srgbClr val="000000"/>
                </a:solidFill>
                <a:latin typeface="Agrandir Bold"/>
                <a:ea typeface="Agrandir Bold"/>
                <a:cs typeface="Agrandir Bold"/>
                <a:sym typeface="Agrandir Bold"/>
              </a:rPr>
              <a:t>.</a:t>
            </a:r>
          </a:p>
        </p:txBody>
      </p:sp>
      <p:sp>
        <p:nvSpPr>
          <p:cNvPr name="TextBox 12" id="12"/>
          <p:cNvSpPr txBox="true"/>
          <p:nvPr/>
        </p:nvSpPr>
        <p:spPr>
          <a:xfrm rot="0">
            <a:off x="1373818" y="3279612"/>
            <a:ext cx="10444228"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’o</a:t>
            </a:r>
            <a:r>
              <a:rPr lang="en-US" b="true" sz="4499" strike="noStrike" u="none">
                <a:solidFill>
                  <a:srgbClr val="000000"/>
                </a:solidFill>
                <a:latin typeface="Agrandir Bold"/>
                <a:ea typeface="Agrandir Bold"/>
                <a:cs typeface="Agrandir Bold"/>
                <a:sym typeface="Agrandir Bold"/>
              </a:rPr>
              <a:t>r</a:t>
            </a:r>
            <a:r>
              <a:rPr lang="en-US" b="true" sz="4499" strike="noStrike" u="none">
                <a:solidFill>
                  <a:srgbClr val="000000"/>
                </a:solidFill>
                <a:latin typeface="Agrandir Bold"/>
                <a:ea typeface="Agrandir Bold"/>
                <a:cs typeface="Agrandir Bold"/>
                <a:sym typeface="Agrandir Bold"/>
              </a:rPr>
              <a:t>g</a:t>
            </a:r>
            <a:r>
              <a:rPr lang="en-US" b="true" sz="4499" strike="noStrike" u="none">
                <a:solidFill>
                  <a:srgbClr val="000000"/>
                </a:solidFill>
                <a:latin typeface="Agrandir Bold"/>
                <a:ea typeface="Agrandir Bold"/>
                <a:cs typeface="Agrandir Bold"/>
                <a:sym typeface="Agrandir Bold"/>
              </a:rPr>
              <a:t>a</a:t>
            </a:r>
            <a:r>
              <a:rPr lang="en-US" b="true" sz="4499" strike="noStrike" u="none">
                <a:solidFill>
                  <a:srgbClr val="000000"/>
                </a:solidFill>
                <a:latin typeface="Agrandir Bold"/>
                <a:ea typeface="Agrandir Bold"/>
                <a:cs typeface="Agrandir Bold"/>
                <a:sym typeface="Agrandir Bold"/>
              </a:rPr>
              <a:t>nisa</a:t>
            </a:r>
            <a:r>
              <a:rPr lang="en-US" b="true" sz="4499" strike="noStrike" u="none">
                <a:solidFill>
                  <a:srgbClr val="000000"/>
                </a:solidFill>
                <a:latin typeface="Agrandir Bold"/>
                <a:ea typeface="Agrandir Bold"/>
                <a:cs typeface="Agrandir Bold"/>
                <a:sym typeface="Agrandir Bold"/>
              </a:rPr>
              <a:t>tion </a:t>
            </a:r>
            <a:r>
              <a:rPr lang="en-US" b="true" sz="4499" strike="noStrike" u="none">
                <a:solidFill>
                  <a:srgbClr val="000000"/>
                </a:solidFill>
                <a:latin typeface="Agrandir Bold"/>
                <a:ea typeface="Agrandir Bold"/>
                <a:cs typeface="Agrandir Bold"/>
                <a:sym typeface="Agrandir Bold"/>
              </a:rPr>
              <a:t>d</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 l’e</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pac</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 (pl</a:t>
            </a:r>
            <a:r>
              <a:rPr lang="en-US" b="true" sz="4499" strike="noStrike" u="none">
                <a:solidFill>
                  <a:srgbClr val="000000"/>
                </a:solidFill>
                <a:latin typeface="Agrandir Bold"/>
                <a:ea typeface="Agrandir Bold"/>
                <a:cs typeface="Agrandir Bold"/>
                <a:sym typeface="Agrandir Bold"/>
              </a:rPr>
              <a:t>a</a:t>
            </a:r>
            <a:r>
              <a:rPr lang="en-US" b="true" sz="4499" strike="noStrike" u="none">
                <a:solidFill>
                  <a:srgbClr val="000000"/>
                </a:solidFill>
                <a:latin typeface="Agrandir Bold"/>
                <a:ea typeface="Agrandir Bold"/>
                <a:cs typeface="Agrandir Bold"/>
                <a:sym typeface="Agrandir Bold"/>
              </a:rPr>
              <a:t>ceme</a:t>
            </a:r>
            <a:r>
              <a:rPr lang="en-US" b="true" sz="4499" strike="noStrike" u="none">
                <a:solidFill>
                  <a:srgbClr val="000000"/>
                </a:solidFill>
                <a:latin typeface="Agrandir Bold"/>
                <a:ea typeface="Agrandir Bold"/>
                <a:cs typeface="Agrandir Bold"/>
                <a:sym typeface="Agrandir Bold"/>
              </a:rPr>
              <a:t>nt</a:t>
            </a:r>
            <a:r>
              <a:rPr lang="en-US" b="true" sz="4499" strike="noStrike" u="none">
                <a:solidFill>
                  <a:srgbClr val="000000"/>
                </a:solidFill>
                <a:latin typeface="Agrandir Bold"/>
                <a:ea typeface="Agrandir Bold"/>
                <a:cs typeface="Agrandir Bold"/>
                <a:sym typeface="Agrandir Bold"/>
              </a:rPr>
              <a:t> des </a:t>
            </a:r>
            <a:r>
              <a:rPr lang="en-US" b="true" sz="4499" strike="noStrike" u="none">
                <a:solidFill>
                  <a:srgbClr val="000000"/>
                </a:solidFill>
                <a:latin typeface="Agrandir Bold"/>
                <a:ea typeface="Agrandir Bold"/>
                <a:cs typeface="Agrandir Bold"/>
                <a:sym typeface="Agrandir Bold"/>
              </a:rPr>
              <a:t>élèves</a:t>
            </a:r>
            <a:r>
              <a:rPr lang="en-US" b="true" sz="4499" strike="noStrike" u="none">
                <a:solidFill>
                  <a:srgbClr val="000000"/>
                </a:solidFill>
                <a:latin typeface="Agrandir Bold"/>
                <a:ea typeface="Agrandir Bold"/>
                <a:cs typeface="Agrandir Bold"/>
                <a:sym typeface="Agrandir Bold"/>
              </a:rPr>
              <a:t>, matériel)</a:t>
            </a:r>
            <a:r>
              <a:rPr lang="en-US" b="true" sz="4499" strike="noStrike" u="none">
                <a:solidFill>
                  <a:srgbClr val="000000"/>
                </a:solidFill>
                <a:latin typeface="Agrandir Bold"/>
                <a:ea typeface="Agrandir Bold"/>
                <a:cs typeface="Agrandir Bold"/>
                <a:sym typeface="Agrandir Bold"/>
              </a:rPr>
              <a:t>.</a:t>
            </a:r>
            <a:r>
              <a:rPr lang="en-US" b="true" sz="4499" strike="noStrike" u="none">
                <a:solidFill>
                  <a:srgbClr val="000000"/>
                </a:solidFill>
                <a:latin typeface="Agrandir Bold"/>
                <a:ea typeface="Agrandir Bold"/>
                <a:cs typeface="Agrandir Bold"/>
                <a:sym typeface="Agrandir Bold"/>
              </a:rPr>
              <a:t> </a:t>
            </a:r>
          </a:p>
        </p:txBody>
      </p:sp>
      <p:sp>
        <p:nvSpPr>
          <p:cNvPr name="TextBox 13" id="13"/>
          <p:cNvSpPr txBox="true"/>
          <p:nvPr/>
        </p:nvSpPr>
        <p:spPr>
          <a:xfrm rot="0">
            <a:off x="1373818" y="7368884"/>
            <a:ext cx="10815958"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a:t>
            </a:r>
            <a:r>
              <a:rPr lang="en-US" b="true" sz="4499" strike="noStrike" u="none">
                <a:solidFill>
                  <a:srgbClr val="000000"/>
                </a:solidFill>
                <a:latin typeface="Agrandir Bold"/>
                <a:ea typeface="Agrandir Bold"/>
                <a:cs typeface="Agrandir Bold"/>
                <a:sym typeface="Agrandir Bold"/>
              </a:rPr>
              <a:t>é</a:t>
            </a:r>
            <a:r>
              <a:rPr lang="en-US" b="true" sz="4499" strike="noStrike" u="none">
                <a:solidFill>
                  <a:srgbClr val="000000"/>
                </a:solidFill>
                <a:latin typeface="Agrandir Bold"/>
                <a:ea typeface="Agrandir Bold"/>
                <a:cs typeface="Agrandir Bold"/>
                <a:sym typeface="Agrandir Bold"/>
              </a:rPr>
              <a:t>t</a:t>
            </a:r>
            <a:r>
              <a:rPr lang="en-US" b="true" sz="4499" strike="noStrike" u="none">
                <a:solidFill>
                  <a:srgbClr val="000000"/>
                </a:solidFill>
                <a:latin typeface="Agrandir Bold"/>
                <a:ea typeface="Agrandir Bold"/>
                <a:cs typeface="Agrandir Bold"/>
                <a:sym typeface="Agrandir Bold"/>
              </a:rPr>
              <a:t>a</a:t>
            </a:r>
            <a:r>
              <a:rPr lang="en-US" b="true" sz="4499" strike="noStrike" u="none">
                <a:solidFill>
                  <a:srgbClr val="000000"/>
                </a:solidFill>
                <a:latin typeface="Agrandir Bold"/>
                <a:ea typeface="Agrandir Bold"/>
                <a:cs typeface="Agrandir Bold"/>
                <a:sym typeface="Agrandir Bold"/>
              </a:rPr>
              <a:t>bl</a:t>
            </a:r>
            <a:r>
              <a:rPr lang="en-US" b="true" sz="4499" strike="noStrike" u="none">
                <a:solidFill>
                  <a:srgbClr val="000000"/>
                </a:solidFill>
                <a:latin typeface="Agrandir Bold"/>
                <a:ea typeface="Agrandir Bold"/>
                <a:cs typeface="Agrandir Bold"/>
                <a:sym typeface="Agrandir Bold"/>
              </a:rPr>
              <a:t>i</a:t>
            </a:r>
            <a:r>
              <a:rPr lang="en-US" b="true" sz="4499" strike="noStrike" u="none">
                <a:solidFill>
                  <a:srgbClr val="000000"/>
                </a:solidFill>
                <a:latin typeface="Agrandir Bold"/>
                <a:ea typeface="Agrandir Bold"/>
                <a:cs typeface="Agrandir Bold"/>
                <a:sym typeface="Agrandir Bold"/>
              </a:rPr>
              <a:t>ss</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men</a:t>
            </a:r>
            <a:r>
              <a:rPr lang="en-US" b="true" sz="4499" strike="noStrike" u="none">
                <a:solidFill>
                  <a:srgbClr val="000000"/>
                </a:solidFill>
                <a:latin typeface="Agrandir Bold"/>
                <a:ea typeface="Agrandir Bold"/>
                <a:cs typeface="Agrandir Bold"/>
                <a:sym typeface="Agrandir Bold"/>
              </a:rPr>
              <a:t>t </a:t>
            </a:r>
            <a:r>
              <a:rPr lang="en-US" b="true" sz="4499" strike="noStrike" u="none">
                <a:solidFill>
                  <a:srgbClr val="000000"/>
                </a:solidFill>
                <a:latin typeface="Agrandir Bold"/>
                <a:ea typeface="Agrandir Bold"/>
                <a:cs typeface="Agrandir Bold"/>
                <a:sym typeface="Agrandir Bold"/>
              </a:rPr>
              <a:t>d</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 r</a:t>
            </a:r>
            <a:r>
              <a:rPr lang="en-US" b="true" sz="4499" strike="noStrike" u="none">
                <a:solidFill>
                  <a:srgbClr val="000000"/>
                </a:solidFill>
                <a:latin typeface="Agrandir Bold"/>
                <a:ea typeface="Agrandir Bold"/>
                <a:cs typeface="Agrandir Bold"/>
                <a:sym typeface="Agrandir Bold"/>
              </a:rPr>
              <a:t>ègl</a:t>
            </a:r>
            <a:r>
              <a:rPr lang="en-US" b="true" sz="4499" strike="noStrike" u="none">
                <a:solidFill>
                  <a:srgbClr val="000000"/>
                </a:solidFill>
                <a:latin typeface="Agrandir Bold"/>
                <a:ea typeface="Agrandir Bold"/>
                <a:cs typeface="Agrandir Bold"/>
                <a:sym typeface="Agrandir Bold"/>
              </a:rPr>
              <a:t>es</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et </a:t>
            </a:r>
            <a:r>
              <a:rPr lang="en-US" b="true" sz="4499" strike="noStrike" u="none">
                <a:solidFill>
                  <a:srgbClr val="000000"/>
                </a:solidFill>
                <a:latin typeface="Agrandir Bold"/>
                <a:ea typeface="Agrandir Bold"/>
                <a:cs typeface="Agrandir Bold"/>
                <a:sym typeface="Agrandir Bold"/>
              </a:rPr>
              <a:t>des ro</a:t>
            </a:r>
            <a:r>
              <a:rPr lang="en-US" b="true" sz="4499" strike="noStrike" u="none">
                <a:solidFill>
                  <a:srgbClr val="000000"/>
                </a:solidFill>
                <a:latin typeface="Agrandir Bold"/>
                <a:ea typeface="Agrandir Bold"/>
                <a:cs typeface="Agrandir Bold"/>
                <a:sym typeface="Agrandir Bold"/>
              </a:rPr>
              <a:t>ut</a:t>
            </a:r>
            <a:r>
              <a:rPr lang="en-US" b="true" sz="4499" strike="noStrike" u="none">
                <a:solidFill>
                  <a:srgbClr val="000000"/>
                </a:solidFill>
                <a:latin typeface="Agrandir Bold"/>
                <a:ea typeface="Agrandir Bold"/>
                <a:cs typeface="Agrandir Bold"/>
                <a:sym typeface="Agrandir Bold"/>
              </a:rPr>
              <a:t>in</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a:t>
            </a:r>
          </a:p>
        </p:txBody>
      </p:sp>
      <p:grpSp>
        <p:nvGrpSpPr>
          <p:cNvPr name="Group 14" id="14"/>
          <p:cNvGrpSpPr/>
          <p:nvPr/>
        </p:nvGrpSpPr>
        <p:grpSpPr>
          <a:xfrm rot="0">
            <a:off x="13905132" y="6267224"/>
            <a:ext cx="3095851" cy="30958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7517" y="0"/>
                  </a:moveTo>
                  <a:lnTo>
                    <a:pt x="755283" y="0"/>
                  </a:lnTo>
                  <a:cubicBezTo>
                    <a:pt x="770537" y="0"/>
                    <a:pt x="785167" y="6060"/>
                    <a:pt x="795954" y="16846"/>
                  </a:cubicBezTo>
                  <a:cubicBezTo>
                    <a:pt x="806740" y="27633"/>
                    <a:pt x="812800" y="42263"/>
                    <a:pt x="812800" y="57517"/>
                  </a:cubicBezTo>
                  <a:lnTo>
                    <a:pt x="812800" y="755283"/>
                  </a:lnTo>
                  <a:cubicBezTo>
                    <a:pt x="812800" y="770537"/>
                    <a:pt x="806740" y="785167"/>
                    <a:pt x="795954" y="795954"/>
                  </a:cubicBezTo>
                  <a:cubicBezTo>
                    <a:pt x="785167" y="806740"/>
                    <a:pt x="770537" y="812800"/>
                    <a:pt x="755283" y="812800"/>
                  </a:cubicBezTo>
                  <a:lnTo>
                    <a:pt x="57517" y="812800"/>
                  </a:lnTo>
                  <a:cubicBezTo>
                    <a:pt x="42263" y="812800"/>
                    <a:pt x="27633" y="806740"/>
                    <a:pt x="16846" y="795954"/>
                  </a:cubicBezTo>
                  <a:cubicBezTo>
                    <a:pt x="6060" y="785167"/>
                    <a:pt x="0" y="770537"/>
                    <a:pt x="0" y="755283"/>
                  </a:cubicBezTo>
                  <a:lnTo>
                    <a:pt x="0" y="57517"/>
                  </a:lnTo>
                  <a:cubicBezTo>
                    <a:pt x="0" y="42263"/>
                    <a:pt x="6060" y="27633"/>
                    <a:pt x="16846" y="16846"/>
                  </a:cubicBezTo>
                  <a:cubicBezTo>
                    <a:pt x="27633" y="6060"/>
                    <a:pt x="42263" y="0"/>
                    <a:pt x="57517" y="0"/>
                  </a:cubicBezTo>
                  <a:close/>
                </a:path>
              </a:pathLst>
            </a:custGeom>
            <a:blipFill>
              <a:blip r:embed="rId12"/>
              <a:stretch>
                <a:fillRect l="-25961" t="0" r="-25961"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91312">
            <a:off x="8630466" y="9253973"/>
            <a:ext cx="1042000" cy="1009793"/>
          </a:xfrm>
          <a:custGeom>
            <a:avLst/>
            <a:gdLst/>
            <a:ahLst/>
            <a:cxnLst/>
            <a:rect r="r" b="b" t="t" l="l"/>
            <a:pathLst>
              <a:path h="1009793" w="1042000">
                <a:moveTo>
                  <a:pt x="0" y="0"/>
                </a:moveTo>
                <a:lnTo>
                  <a:pt x="1042000" y="0"/>
                </a:lnTo>
                <a:lnTo>
                  <a:pt x="1042000" y="1009792"/>
                </a:lnTo>
                <a:lnTo>
                  <a:pt x="0" y="1009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1100">
            <a:off x="16298603" y="-1401154"/>
            <a:ext cx="3902868" cy="4151987"/>
          </a:xfrm>
          <a:custGeom>
            <a:avLst/>
            <a:gdLst/>
            <a:ahLst/>
            <a:cxnLst/>
            <a:rect r="r" b="b" t="t" l="l"/>
            <a:pathLst>
              <a:path h="4151987" w="3902868">
                <a:moveTo>
                  <a:pt x="0" y="0"/>
                </a:moveTo>
                <a:lnTo>
                  <a:pt x="3902868" y="0"/>
                </a:lnTo>
                <a:lnTo>
                  <a:pt x="3902868" y="4151987"/>
                </a:lnTo>
                <a:lnTo>
                  <a:pt x="0" y="41519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27538">
            <a:off x="-1299522" y="5498489"/>
            <a:ext cx="2275933" cy="2449634"/>
          </a:xfrm>
          <a:custGeom>
            <a:avLst/>
            <a:gdLst/>
            <a:ahLst/>
            <a:cxnLst/>
            <a:rect r="r" b="b" t="t" l="l"/>
            <a:pathLst>
              <a:path h="2449634" w="2275933">
                <a:moveTo>
                  <a:pt x="0" y="0"/>
                </a:moveTo>
                <a:lnTo>
                  <a:pt x="2275933" y="0"/>
                </a:lnTo>
                <a:lnTo>
                  <a:pt x="2275933" y="2449634"/>
                </a:lnTo>
                <a:lnTo>
                  <a:pt x="0" y="2449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855401">
            <a:off x="16679649" y="168365"/>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538550" y="2555090"/>
            <a:ext cx="3438356" cy="34383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8888" t="0" r="-38888" b="0"/>
              </a:stretch>
            </a:blipFill>
          </p:spPr>
        </p:sp>
      </p:grpSp>
      <p:sp>
        <p:nvSpPr>
          <p:cNvPr name="TextBox 9" id="9"/>
          <p:cNvSpPr txBox="true"/>
          <p:nvPr/>
        </p:nvSpPr>
        <p:spPr>
          <a:xfrm rot="0">
            <a:off x="1028700" y="3355005"/>
            <a:ext cx="10581453" cy="895350"/>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strike="noStrike" u="none">
                <a:solidFill>
                  <a:srgbClr val="000000"/>
                </a:solidFill>
                <a:latin typeface="Agrandir Bold"/>
                <a:ea typeface="Agrandir Bold"/>
                <a:cs typeface="Agrandir Bold"/>
                <a:sym typeface="Agrandir Bold"/>
              </a:rPr>
              <a:t>la</a:t>
            </a:r>
            <a:r>
              <a:rPr lang="en-US" b="true" sz="4500" strike="noStrike" u="none">
                <a:solidFill>
                  <a:srgbClr val="000000"/>
                </a:solidFill>
                <a:latin typeface="Agrandir Bold"/>
                <a:ea typeface="Agrandir Bold"/>
                <a:cs typeface="Agrandir Bold"/>
                <a:sym typeface="Agrandir Bold"/>
              </a:rPr>
              <a:t> </a:t>
            </a:r>
            <a:r>
              <a:rPr lang="en-US" b="true" sz="4500" strike="noStrike" u="none">
                <a:solidFill>
                  <a:srgbClr val="000000"/>
                </a:solidFill>
                <a:latin typeface="Agrandir Bold"/>
                <a:ea typeface="Agrandir Bold"/>
                <a:cs typeface="Agrandir Bold"/>
                <a:sym typeface="Agrandir Bold"/>
              </a:rPr>
              <a:t>c</a:t>
            </a:r>
            <a:r>
              <a:rPr lang="en-US" b="true" sz="4500" strike="noStrike" u="none">
                <a:solidFill>
                  <a:srgbClr val="000000"/>
                </a:solidFill>
                <a:latin typeface="Agrandir Bold"/>
                <a:ea typeface="Agrandir Bold"/>
                <a:cs typeface="Agrandir Bold"/>
                <a:sym typeface="Agrandir Bold"/>
              </a:rPr>
              <a:t>lar</a:t>
            </a:r>
            <a:r>
              <a:rPr lang="en-US" b="true" sz="4500" strike="noStrike" u="none">
                <a:solidFill>
                  <a:srgbClr val="000000"/>
                </a:solidFill>
                <a:latin typeface="Agrandir Bold"/>
                <a:ea typeface="Agrandir Bold"/>
                <a:cs typeface="Agrandir Bold"/>
                <a:sym typeface="Agrandir Bold"/>
              </a:rPr>
              <a:t>t</a:t>
            </a:r>
            <a:r>
              <a:rPr lang="en-US" b="true" sz="4500" strike="noStrike" u="none">
                <a:solidFill>
                  <a:srgbClr val="000000"/>
                </a:solidFill>
                <a:latin typeface="Agrandir Bold"/>
                <a:ea typeface="Agrandir Bold"/>
                <a:cs typeface="Agrandir Bold"/>
                <a:sym typeface="Agrandir Bold"/>
              </a:rPr>
              <a:t>é</a:t>
            </a:r>
            <a:r>
              <a:rPr lang="en-US" b="true" sz="4500" strike="noStrike" u="none">
                <a:solidFill>
                  <a:srgbClr val="000000"/>
                </a:solidFill>
                <a:latin typeface="Agrandir Bold"/>
                <a:ea typeface="Agrandir Bold"/>
                <a:cs typeface="Agrandir Bold"/>
                <a:sym typeface="Agrandir Bold"/>
              </a:rPr>
              <a:t> </a:t>
            </a:r>
            <a:r>
              <a:rPr lang="en-US" b="true" sz="4500" strike="noStrike" u="none">
                <a:solidFill>
                  <a:srgbClr val="000000"/>
                </a:solidFill>
                <a:latin typeface="Agrandir Bold"/>
                <a:ea typeface="Agrandir Bold"/>
                <a:cs typeface="Agrandir Bold"/>
                <a:sym typeface="Agrandir Bold"/>
              </a:rPr>
              <a:t>d</a:t>
            </a:r>
            <a:r>
              <a:rPr lang="en-US" b="true" sz="4500" strike="noStrike" u="none">
                <a:solidFill>
                  <a:srgbClr val="000000"/>
                </a:solidFill>
                <a:latin typeface="Agrandir Bold"/>
                <a:ea typeface="Agrandir Bold"/>
                <a:cs typeface="Agrandir Bold"/>
                <a:sym typeface="Agrandir Bold"/>
              </a:rPr>
              <a:t>es</a:t>
            </a:r>
            <a:r>
              <a:rPr lang="en-US" b="true" sz="4500" strike="noStrike" u="none">
                <a:solidFill>
                  <a:srgbClr val="000000"/>
                </a:solidFill>
                <a:latin typeface="Agrandir Bold"/>
                <a:ea typeface="Agrandir Bold"/>
                <a:cs typeface="Agrandir Bold"/>
                <a:sym typeface="Agrandir Bold"/>
              </a:rPr>
              <a:t> </a:t>
            </a:r>
            <a:r>
              <a:rPr lang="en-US" b="true" sz="4500" strike="noStrike" u="none">
                <a:solidFill>
                  <a:srgbClr val="000000"/>
                </a:solidFill>
                <a:latin typeface="Agrandir Bold"/>
                <a:ea typeface="Agrandir Bold"/>
                <a:cs typeface="Agrandir Bold"/>
                <a:sym typeface="Agrandir Bold"/>
              </a:rPr>
              <a:t>e</a:t>
            </a:r>
            <a:r>
              <a:rPr lang="en-US" b="true" sz="4500" strike="noStrike" u="none">
                <a:solidFill>
                  <a:srgbClr val="000000"/>
                </a:solidFill>
                <a:latin typeface="Agrandir Bold"/>
                <a:ea typeface="Agrandir Bold"/>
                <a:cs typeface="Agrandir Bold"/>
                <a:sym typeface="Agrandir Bold"/>
              </a:rPr>
              <a:t>xpl</a:t>
            </a:r>
            <a:r>
              <a:rPr lang="en-US" b="true" sz="4500" strike="noStrike" u="none">
                <a:solidFill>
                  <a:srgbClr val="000000"/>
                </a:solidFill>
                <a:latin typeface="Agrandir Bold"/>
                <a:ea typeface="Agrandir Bold"/>
                <a:cs typeface="Agrandir Bold"/>
                <a:sym typeface="Agrandir Bold"/>
              </a:rPr>
              <a:t>i</a:t>
            </a:r>
            <a:r>
              <a:rPr lang="en-US" b="true" sz="4500" strike="noStrike" u="none">
                <a:solidFill>
                  <a:srgbClr val="000000"/>
                </a:solidFill>
                <a:latin typeface="Agrandir Bold"/>
                <a:ea typeface="Agrandir Bold"/>
                <a:cs typeface="Agrandir Bold"/>
                <a:sym typeface="Agrandir Bold"/>
              </a:rPr>
              <a:t>c</a:t>
            </a:r>
            <a:r>
              <a:rPr lang="en-US" b="true" sz="4500" strike="noStrike" u="none">
                <a:solidFill>
                  <a:srgbClr val="000000"/>
                </a:solidFill>
                <a:latin typeface="Agrandir Bold"/>
                <a:ea typeface="Agrandir Bold"/>
                <a:cs typeface="Agrandir Bold"/>
                <a:sym typeface="Agrandir Bold"/>
              </a:rPr>
              <a:t>a</a:t>
            </a:r>
            <a:r>
              <a:rPr lang="en-US" b="true" sz="4500" strike="noStrike" u="none">
                <a:solidFill>
                  <a:srgbClr val="000000"/>
                </a:solidFill>
                <a:latin typeface="Agrandir Bold"/>
                <a:ea typeface="Agrandir Bold"/>
                <a:cs typeface="Agrandir Bold"/>
                <a:sym typeface="Agrandir Bold"/>
              </a:rPr>
              <a:t>tio</a:t>
            </a:r>
            <a:r>
              <a:rPr lang="en-US" b="true" sz="4500" strike="noStrike" u="none">
                <a:solidFill>
                  <a:srgbClr val="000000"/>
                </a:solidFill>
                <a:latin typeface="Agrandir Bold"/>
                <a:ea typeface="Agrandir Bold"/>
                <a:cs typeface="Agrandir Bold"/>
                <a:sym typeface="Agrandir Bold"/>
              </a:rPr>
              <a:t>ns.</a:t>
            </a:r>
          </a:p>
        </p:txBody>
      </p:sp>
      <p:grpSp>
        <p:nvGrpSpPr>
          <p:cNvPr name="Group 10" id="10"/>
          <p:cNvGrpSpPr/>
          <p:nvPr/>
        </p:nvGrpSpPr>
        <p:grpSpPr>
          <a:xfrm rot="0">
            <a:off x="11106625" y="4636218"/>
            <a:ext cx="3438356" cy="34383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0269" t="-3217" r="-20956" b="-2702"/>
              </a:stretch>
            </a:blipFill>
          </p:spPr>
        </p:sp>
      </p:grpSp>
      <p:grpSp>
        <p:nvGrpSpPr>
          <p:cNvPr name="Group 12" id="12"/>
          <p:cNvGrpSpPr/>
          <p:nvPr/>
        </p:nvGrpSpPr>
        <p:grpSpPr>
          <a:xfrm rot="0">
            <a:off x="14544981" y="6355396"/>
            <a:ext cx="3438356" cy="34383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26000" t="0" r="-26000" b="0"/>
              </a:stretch>
            </a:blipFill>
          </p:spPr>
        </p:sp>
      </p:grpSp>
      <p:sp>
        <p:nvSpPr>
          <p:cNvPr name="TextBox 14" id="14"/>
          <p:cNvSpPr txBox="true"/>
          <p:nvPr/>
        </p:nvSpPr>
        <p:spPr>
          <a:xfrm rot="0">
            <a:off x="2155562" y="808190"/>
            <a:ext cx="13991808"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La qualité de l’enseignement</a:t>
            </a:r>
          </a:p>
        </p:txBody>
      </p:sp>
      <p:sp>
        <p:nvSpPr>
          <p:cNvPr name="TextBox 15" id="15"/>
          <p:cNvSpPr txBox="true"/>
          <p:nvPr/>
        </p:nvSpPr>
        <p:spPr>
          <a:xfrm rot="0">
            <a:off x="9139238" y="4369753"/>
            <a:ext cx="9525" cy="762000"/>
          </a:xfrm>
          <a:prstGeom prst="rect">
            <a:avLst/>
          </a:prstGeom>
        </p:spPr>
        <p:txBody>
          <a:bodyPr anchor="t" rtlCol="false" tIns="0" lIns="0" bIns="0" rIns="0">
            <a:spAutoFit/>
          </a:bodyPr>
          <a:lstStyle/>
          <a:p>
            <a:pPr algn="ctr">
              <a:lnSpc>
                <a:spcPts val="6299"/>
              </a:lnSpc>
            </a:pPr>
          </a:p>
        </p:txBody>
      </p:sp>
      <p:sp>
        <p:nvSpPr>
          <p:cNvPr name="TextBox 16" id="16"/>
          <p:cNvSpPr txBox="true"/>
          <p:nvPr/>
        </p:nvSpPr>
        <p:spPr>
          <a:xfrm rot="0">
            <a:off x="1028700" y="6262486"/>
            <a:ext cx="9606260" cy="1695450"/>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strike="noStrike" u="none">
                <a:solidFill>
                  <a:srgbClr val="000000"/>
                </a:solidFill>
                <a:latin typeface="Agrandir Bold"/>
                <a:ea typeface="Agrandir Bold"/>
                <a:cs typeface="Agrandir Bold"/>
                <a:sym typeface="Agrandir Bold"/>
              </a:rPr>
              <a:t>l</a:t>
            </a:r>
            <a:r>
              <a:rPr lang="en-US" b="true" sz="4500" strike="noStrike" u="none">
                <a:solidFill>
                  <a:srgbClr val="000000"/>
                </a:solidFill>
                <a:latin typeface="Agrandir Bold"/>
                <a:ea typeface="Agrandir Bold"/>
                <a:cs typeface="Agrandir Bold"/>
                <a:sym typeface="Agrandir Bold"/>
              </a:rPr>
              <a:t>’adap</a:t>
            </a:r>
            <a:r>
              <a:rPr lang="en-US" b="true" sz="4500" strike="noStrike" u="none">
                <a:solidFill>
                  <a:srgbClr val="000000"/>
                </a:solidFill>
                <a:latin typeface="Agrandir Bold"/>
                <a:ea typeface="Agrandir Bold"/>
                <a:cs typeface="Agrandir Bold"/>
                <a:sym typeface="Agrandir Bold"/>
              </a:rPr>
              <a:t>tation</a:t>
            </a:r>
            <a:r>
              <a:rPr lang="en-US" b="true" sz="4500" strike="noStrike" u="none">
                <a:solidFill>
                  <a:srgbClr val="000000"/>
                </a:solidFill>
                <a:latin typeface="Agrandir Bold"/>
                <a:ea typeface="Agrandir Bold"/>
                <a:cs typeface="Agrandir Bold"/>
                <a:sym typeface="Agrandir Bold"/>
              </a:rPr>
              <a:t> de</a:t>
            </a:r>
            <a:r>
              <a:rPr lang="en-US" b="true" sz="4500" strike="noStrike" u="none">
                <a:solidFill>
                  <a:srgbClr val="000000"/>
                </a:solidFill>
                <a:latin typeface="Agrandir Bold"/>
                <a:ea typeface="Agrandir Bold"/>
                <a:cs typeface="Agrandir Bold"/>
                <a:sym typeface="Agrandir Bold"/>
              </a:rPr>
              <a:t>s </a:t>
            </a:r>
            <a:r>
              <a:rPr lang="en-US" b="true" sz="4500" strike="noStrike" u="none">
                <a:solidFill>
                  <a:srgbClr val="000000"/>
                </a:solidFill>
                <a:latin typeface="Agrandir Bold"/>
                <a:ea typeface="Agrandir Bold"/>
                <a:cs typeface="Agrandir Bold"/>
                <a:sym typeface="Agrandir Bold"/>
              </a:rPr>
              <a:t>méthodes aux b</a:t>
            </a:r>
            <a:r>
              <a:rPr lang="en-US" b="true" sz="4500" strike="noStrike" u="none">
                <a:solidFill>
                  <a:srgbClr val="000000"/>
                </a:solidFill>
                <a:latin typeface="Agrandir Bold"/>
                <a:ea typeface="Agrandir Bold"/>
                <a:cs typeface="Agrandir Bold"/>
                <a:sym typeface="Agrandir Bold"/>
              </a:rPr>
              <a:t>e</a:t>
            </a:r>
            <a:r>
              <a:rPr lang="en-US" b="true" sz="4500" strike="noStrike" u="none">
                <a:solidFill>
                  <a:srgbClr val="000000"/>
                </a:solidFill>
                <a:latin typeface="Agrandir Bold"/>
                <a:ea typeface="Agrandir Bold"/>
                <a:cs typeface="Agrandir Bold"/>
                <a:sym typeface="Agrandir Bold"/>
              </a:rPr>
              <a:t>soi</a:t>
            </a:r>
            <a:r>
              <a:rPr lang="en-US" b="true" sz="4500" strike="noStrike" u="none">
                <a:solidFill>
                  <a:srgbClr val="000000"/>
                </a:solidFill>
                <a:latin typeface="Agrandir Bold"/>
                <a:ea typeface="Agrandir Bold"/>
                <a:cs typeface="Agrandir Bold"/>
                <a:sym typeface="Agrandir Bold"/>
              </a:rPr>
              <a:t>n</a:t>
            </a:r>
            <a:r>
              <a:rPr lang="en-US" b="true" sz="4500" strike="noStrike" u="none">
                <a:solidFill>
                  <a:srgbClr val="000000"/>
                </a:solidFill>
                <a:latin typeface="Agrandir Bold"/>
                <a:ea typeface="Agrandir Bold"/>
                <a:cs typeface="Agrandir Bold"/>
                <a:sym typeface="Agrandir Bold"/>
              </a:rPr>
              <a:t>s d</a:t>
            </a:r>
            <a:r>
              <a:rPr lang="en-US" b="true" sz="4500" strike="noStrike" u="none">
                <a:solidFill>
                  <a:srgbClr val="000000"/>
                </a:solidFill>
                <a:latin typeface="Agrandir Bold"/>
                <a:ea typeface="Agrandir Bold"/>
                <a:cs typeface="Agrandir Bold"/>
                <a:sym typeface="Agrandir Bold"/>
              </a:rPr>
              <a:t>e</a:t>
            </a:r>
            <a:r>
              <a:rPr lang="en-US" b="true" sz="4500" strike="noStrike" u="none">
                <a:solidFill>
                  <a:srgbClr val="000000"/>
                </a:solidFill>
                <a:latin typeface="Agrandir Bold"/>
                <a:ea typeface="Agrandir Bold"/>
                <a:cs typeface="Agrandir Bold"/>
                <a:sym typeface="Agrandir Bold"/>
              </a:rPr>
              <a:t>s</a:t>
            </a:r>
            <a:r>
              <a:rPr lang="en-US" b="true" sz="4500" strike="noStrike" u="none">
                <a:solidFill>
                  <a:srgbClr val="000000"/>
                </a:solidFill>
                <a:latin typeface="Agrandir Bold"/>
                <a:ea typeface="Agrandir Bold"/>
                <a:cs typeface="Agrandir Bold"/>
                <a:sym typeface="Agrandir Bold"/>
              </a:rPr>
              <a:t> élèves.</a:t>
            </a:r>
          </a:p>
        </p:txBody>
      </p:sp>
      <p:sp>
        <p:nvSpPr>
          <p:cNvPr name="TextBox 17" id="17"/>
          <p:cNvSpPr txBox="true"/>
          <p:nvPr/>
        </p:nvSpPr>
        <p:spPr>
          <a:xfrm rot="0">
            <a:off x="1028700" y="7941225"/>
            <a:ext cx="9308398" cy="895350"/>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strike="noStrike" u="none">
                <a:solidFill>
                  <a:srgbClr val="000000"/>
                </a:solidFill>
                <a:latin typeface="Agrandir Bold"/>
                <a:ea typeface="Agrandir Bold"/>
                <a:cs typeface="Agrandir Bold"/>
                <a:sym typeface="Agrandir Bold"/>
              </a:rPr>
              <a:t>la pertinence de l’éva</a:t>
            </a:r>
            <a:r>
              <a:rPr lang="en-US" b="true" sz="4500" strike="noStrike" u="none">
                <a:solidFill>
                  <a:srgbClr val="000000"/>
                </a:solidFill>
                <a:latin typeface="Agrandir Bold"/>
                <a:ea typeface="Agrandir Bold"/>
                <a:cs typeface="Agrandir Bold"/>
                <a:sym typeface="Agrandir Bold"/>
              </a:rPr>
              <a:t>luat</a:t>
            </a:r>
            <a:r>
              <a:rPr lang="en-US" b="true" sz="4500" strike="noStrike" u="none">
                <a:solidFill>
                  <a:srgbClr val="000000"/>
                </a:solidFill>
                <a:latin typeface="Agrandir Bold"/>
                <a:ea typeface="Agrandir Bold"/>
                <a:cs typeface="Agrandir Bold"/>
                <a:sym typeface="Agrandir Bold"/>
              </a:rPr>
              <a:t>i</a:t>
            </a:r>
            <a:r>
              <a:rPr lang="en-US" b="true" sz="4500" strike="noStrike" u="none">
                <a:solidFill>
                  <a:srgbClr val="000000"/>
                </a:solidFill>
                <a:latin typeface="Agrandir Bold"/>
                <a:ea typeface="Agrandir Bold"/>
                <a:cs typeface="Agrandir Bold"/>
                <a:sym typeface="Agrandir Bold"/>
              </a:rPr>
              <a:t>on</a:t>
            </a:r>
            <a:r>
              <a:rPr lang="en-US" b="true" sz="4500" strike="noStrike" u="none">
                <a:solidFill>
                  <a:srgbClr val="000000"/>
                </a:solidFill>
                <a:latin typeface="Agrandir Bold"/>
                <a:ea typeface="Agrandir Bold"/>
                <a:cs typeface="Agrandir Bold"/>
                <a:sym typeface="Agrandir Bold"/>
              </a:rPr>
              <a:t>.</a:t>
            </a:r>
          </a:p>
        </p:txBody>
      </p:sp>
      <p:sp>
        <p:nvSpPr>
          <p:cNvPr name="TextBox 18" id="18"/>
          <p:cNvSpPr txBox="true"/>
          <p:nvPr/>
        </p:nvSpPr>
        <p:spPr>
          <a:xfrm rot="0">
            <a:off x="1028700" y="4469446"/>
            <a:ext cx="10581453" cy="1695450"/>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strike="noStrike" u="none">
                <a:solidFill>
                  <a:srgbClr val="000000"/>
                </a:solidFill>
                <a:latin typeface="Agrandir Bold"/>
                <a:ea typeface="Agrandir Bold"/>
                <a:cs typeface="Agrandir Bold"/>
                <a:sym typeface="Agrandir Bold"/>
              </a:rPr>
              <a:t>l’utilisation de</a:t>
            </a:r>
            <a:r>
              <a:rPr lang="en-US" b="true" sz="4500" strike="noStrike" u="none">
                <a:solidFill>
                  <a:srgbClr val="000000"/>
                </a:solidFill>
                <a:latin typeface="Agrandir Bold"/>
                <a:ea typeface="Agrandir Bold"/>
                <a:cs typeface="Agrandir Bold"/>
                <a:sym typeface="Agrandir Bold"/>
              </a:rPr>
              <a:t> st</a:t>
            </a:r>
            <a:r>
              <a:rPr lang="en-US" b="true" sz="4500" strike="noStrike" u="none">
                <a:solidFill>
                  <a:srgbClr val="000000"/>
                </a:solidFill>
                <a:latin typeface="Agrandir Bold"/>
                <a:ea typeface="Agrandir Bold"/>
                <a:cs typeface="Agrandir Bold"/>
                <a:sym typeface="Agrandir Bold"/>
              </a:rPr>
              <a:t>ratégies pédagogiques va</a:t>
            </a:r>
            <a:r>
              <a:rPr lang="en-US" b="true" sz="4500" strike="noStrike" u="none">
                <a:solidFill>
                  <a:srgbClr val="000000"/>
                </a:solidFill>
                <a:latin typeface="Agrandir Bold"/>
                <a:ea typeface="Agrandir Bold"/>
                <a:cs typeface="Agrandir Bold"/>
                <a:sym typeface="Agrandir Bold"/>
              </a:rPr>
              <a:t>r</a:t>
            </a:r>
            <a:r>
              <a:rPr lang="en-US" b="true" sz="4500" strike="noStrike" u="none">
                <a:solidFill>
                  <a:srgbClr val="000000"/>
                </a:solidFill>
                <a:latin typeface="Agrandir Bold"/>
                <a:ea typeface="Agrandir Bold"/>
                <a:cs typeface="Agrandir Bold"/>
                <a:sym typeface="Agrandir Bold"/>
              </a:rPr>
              <a:t>iées.</a:t>
            </a:r>
          </a:p>
        </p:txBody>
      </p:sp>
      <p:sp>
        <p:nvSpPr>
          <p:cNvPr name="Freeform 19" id="19"/>
          <p:cNvSpPr/>
          <p:nvPr/>
        </p:nvSpPr>
        <p:spPr>
          <a:xfrm flipH="false" flipV="false" rot="0">
            <a:off x="9453100" y="3564555"/>
            <a:ext cx="829533" cy="687759"/>
          </a:xfrm>
          <a:custGeom>
            <a:avLst/>
            <a:gdLst/>
            <a:ahLst/>
            <a:cxnLst/>
            <a:rect r="r" b="b" t="t" l="l"/>
            <a:pathLst>
              <a:path h="687759" w="829533">
                <a:moveTo>
                  <a:pt x="0" y="0"/>
                </a:moveTo>
                <a:lnTo>
                  <a:pt x="829533" y="0"/>
                </a:lnTo>
                <a:lnTo>
                  <a:pt x="829533" y="687758"/>
                </a:lnTo>
                <a:lnTo>
                  <a:pt x="0" y="6877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91312">
            <a:off x="8630466" y="9253973"/>
            <a:ext cx="1042000" cy="1009793"/>
          </a:xfrm>
          <a:custGeom>
            <a:avLst/>
            <a:gdLst/>
            <a:ahLst/>
            <a:cxnLst/>
            <a:rect r="r" b="b" t="t" l="l"/>
            <a:pathLst>
              <a:path h="1009793" w="1042000">
                <a:moveTo>
                  <a:pt x="0" y="0"/>
                </a:moveTo>
                <a:lnTo>
                  <a:pt x="1042000" y="0"/>
                </a:lnTo>
                <a:lnTo>
                  <a:pt x="1042000" y="1009792"/>
                </a:lnTo>
                <a:lnTo>
                  <a:pt x="0" y="1009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1100">
            <a:off x="16025472" y="-1047294"/>
            <a:ext cx="3902868" cy="4151987"/>
          </a:xfrm>
          <a:custGeom>
            <a:avLst/>
            <a:gdLst/>
            <a:ahLst/>
            <a:cxnLst/>
            <a:rect r="r" b="b" t="t" l="l"/>
            <a:pathLst>
              <a:path h="4151987" w="3902868">
                <a:moveTo>
                  <a:pt x="0" y="0"/>
                </a:moveTo>
                <a:lnTo>
                  <a:pt x="3902868" y="0"/>
                </a:lnTo>
                <a:lnTo>
                  <a:pt x="3902868" y="4151988"/>
                </a:lnTo>
                <a:lnTo>
                  <a:pt x="0" y="4151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27538">
            <a:off x="-1299522" y="5498489"/>
            <a:ext cx="2275933" cy="2449634"/>
          </a:xfrm>
          <a:custGeom>
            <a:avLst/>
            <a:gdLst/>
            <a:ahLst/>
            <a:cxnLst/>
            <a:rect r="r" b="b" t="t" l="l"/>
            <a:pathLst>
              <a:path h="2449634" w="2275933">
                <a:moveTo>
                  <a:pt x="0" y="0"/>
                </a:moveTo>
                <a:lnTo>
                  <a:pt x="2275933" y="0"/>
                </a:lnTo>
                <a:lnTo>
                  <a:pt x="2275933" y="2449634"/>
                </a:lnTo>
                <a:lnTo>
                  <a:pt x="0" y="2449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855401">
            <a:off x="16679649" y="168365"/>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455794" y="2571342"/>
            <a:ext cx="3177416" cy="3177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49812" t="0" r="0" b="0"/>
              </a:stretch>
            </a:blipFill>
          </p:spPr>
        </p:sp>
      </p:grpSp>
      <p:grpSp>
        <p:nvGrpSpPr>
          <p:cNvPr name="Group 9" id="9"/>
          <p:cNvGrpSpPr/>
          <p:nvPr/>
        </p:nvGrpSpPr>
        <p:grpSpPr>
          <a:xfrm rot="0">
            <a:off x="13455794" y="6071340"/>
            <a:ext cx="3177416" cy="3177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5836" t="0" r="-35836" b="0"/>
              </a:stretch>
            </a:blipFill>
          </p:spPr>
        </p:sp>
      </p:grpSp>
      <p:sp>
        <p:nvSpPr>
          <p:cNvPr name="TextBox 11" id="11"/>
          <p:cNvSpPr txBox="true"/>
          <p:nvPr/>
        </p:nvSpPr>
        <p:spPr>
          <a:xfrm rot="0">
            <a:off x="1890948" y="808190"/>
            <a:ext cx="14521036"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La quantité de l’enseignement</a:t>
            </a:r>
          </a:p>
        </p:txBody>
      </p:sp>
      <p:sp>
        <p:nvSpPr>
          <p:cNvPr name="TextBox 12" id="12"/>
          <p:cNvSpPr txBox="true"/>
          <p:nvPr/>
        </p:nvSpPr>
        <p:spPr>
          <a:xfrm rot="0">
            <a:off x="9803574" y="4703271"/>
            <a:ext cx="9525" cy="752475"/>
          </a:xfrm>
          <a:prstGeom prst="rect">
            <a:avLst/>
          </a:prstGeom>
        </p:spPr>
        <p:txBody>
          <a:bodyPr anchor="t" rtlCol="false" tIns="0" lIns="0" bIns="0" rIns="0">
            <a:spAutoFit/>
          </a:bodyPr>
          <a:lstStyle/>
          <a:p>
            <a:pPr algn="ctr">
              <a:lnSpc>
                <a:spcPts val="6299"/>
              </a:lnSpc>
            </a:pPr>
          </a:p>
        </p:txBody>
      </p:sp>
      <p:sp>
        <p:nvSpPr>
          <p:cNvPr name="TextBox 13" id="13"/>
          <p:cNvSpPr txBox="true"/>
          <p:nvPr/>
        </p:nvSpPr>
        <p:spPr>
          <a:xfrm rot="0">
            <a:off x="1413175" y="4979002"/>
            <a:ext cx="9555542" cy="1676400"/>
          </a:xfrm>
          <a:prstGeom prst="rect">
            <a:avLst/>
          </a:prstGeom>
        </p:spPr>
        <p:txBody>
          <a:bodyPr anchor="t" rtlCol="false" tIns="0" lIns="0" bIns="0" rIns="0">
            <a:spAutoFit/>
          </a:bodyPr>
          <a:lstStyle/>
          <a:p>
            <a:pPr algn="l" marL="971548" indent="-485774"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 </a:t>
            </a:r>
            <a:r>
              <a:rPr lang="en-US" b="true" sz="4499" strike="noStrike" u="none">
                <a:solidFill>
                  <a:srgbClr val="000000"/>
                </a:solidFill>
                <a:latin typeface="Agrandir Bold"/>
                <a:ea typeface="Agrandir Bold"/>
                <a:cs typeface="Agrandir Bold"/>
                <a:sym typeface="Agrandir Bold"/>
              </a:rPr>
              <a:t>r</a:t>
            </a:r>
            <a:r>
              <a:rPr lang="en-US" b="true" sz="4499" strike="noStrike" u="none">
                <a:solidFill>
                  <a:srgbClr val="000000"/>
                </a:solidFill>
                <a:latin typeface="Agrandir Bold"/>
                <a:ea typeface="Agrandir Bold"/>
                <a:cs typeface="Agrandir Bold"/>
                <a:sym typeface="Agrandir Bold"/>
              </a:rPr>
              <a:t>édu</a:t>
            </a:r>
            <a:r>
              <a:rPr lang="en-US" b="true" sz="4499" strike="noStrike" u="none">
                <a:solidFill>
                  <a:srgbClr val="000000"/>
                </a:solidFill>
                <a:latin typeface="Agrandir Bold"/>
                <a:ea typeface="Agrandir Bold"/>
                <a:cs typeface="Agrandir Bold"/>
                <a:sym typeface="Agrandir Bold"/>
              </a:rPr>
              <a:t>ction</a:t>
            </a:r>
            <a:r>
              <a:rPr lang="en-US" b="true" sz="4499" strike="noStrike" u="none">
                <a:solidFill>
                  <a:srgbClr val="000000"/>
                </a:solidFill>
                <a:latin typeface="Agrandir Bold"/>
                <a:ea typeface="Agrandir Bold"/>
                <a:cs typeface="Agrandir Bold"/>
                <a:sym typeface="Agrandir Bold"/>
              </a:rPr>
              <a:t> du temp</a:t>
            </a:r>
            <a:r>
              <a:rPr lang="en-US" b="true" sz="4499" strike="noStrike" u="none">
                <a:solidFill>
                  <a:srgbClr val="000000"/>
                </a:solidFill>
                <a:latin typeface="Agrandir Bold"/>
                <a:ea typeface="Agrandir Bold"/>
                <a:cs typeface="Agrandir Bold"/>
                <a:sym typeface="Agrandir Bold"/>
              </a:rPr>
              <a:t>s </a:t>
            </a:r>
            <a:r>
              <a:rPr lang="en-US" b="true" sz="4499" strike="noStrike" u="none">
                <a:solidFill>
                  <a:srgbClr val="000000"/>
                </a:solidFill>
                <a:latin typeface="Agrandir Bold"/>
                <a:ea typeface="Agrandir Bold"/>
                <a:cs typeface="Agrandir Bold"/>
                <a:sym typeface="Agrandir Bold"/>
              </a:rPr>
              <a:t>p</a:t>
            </a:r>
            <a:r>
              <a:rPr lang="en-US" b="true" sz="4499" strike="noStrike" u="none">
                <a:solidFill>
                  <a:srgbClr val="000000"/>
                </a:solidFill>
                <a:latin typeface="Agrandir Bold"/>
                <a:ea typeface="Agrandir Bold"/>
                <a:cs typeface="Agrandir Bold"/>
                <a:sym typeface="Agrandir Bold"/>
              </a:rPr>
              <a:t>er</a:t>
            </a:r>
            <a:r>
              <a:rPr lang="en-US" b="true" sz="4499" strike="noStrike" u="none">
                <a:solidFill>
                  <a:srgbClr val="000000"/>
                </a:solidFill>
                <a:latin typeface="Agrandir Bold"/>
                <a:ea typeface="Agrandir Bold"/>
                <a:cs typeface="Agrandir Bold"/>
                <a:sym typeface="Agrandir Bold"/>
              </a:rPr>
              <a:t>du</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(discip</a:t>
            </a: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in</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 interruption</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a:t>
            </a:r>
            <a:r>
              <a:rPr lang="en-US" b="true" sz="4499" strike="noStrike" u="none">
                <a:solidFill>
                  <a:srgbClr val="000000"/>
                </a:solidFill>
                <a:latin typeface="Agrandir Bold"/>
                <a:ea typeface="Agrandir Bold"/>
                <a:cs typeface="Agrandir Bold"/>
                <a:sym typeface="Agrandir Bold"/>
              </a:rPr>
              <a:t>.</a:t>
            </a:r>
          </a:p>
        </p:txBody>
      </p:sp>
      <p:sp>
        <p:nvSpPr>
          <p:cNvPr name="TextBox 14" id="14"/>
          <p:cNvSpPr txBox="true"/>
          <p:nvPr/>
        </p:nvSpPr>
        <p:spPr>
          <a:xfrm rot="0">
            <a:off x="1413175" y="3612363"/>
            <a:ext cx="10525586" cy="885825"/>
          </a:xfrm>
          <a:prstGeom prst="rect">
            <a:avLst/>
          </a:prstGeom>
        </p:spPr>
        <p:txBody>
          <a:bodyPr anchor="t" rtlCol="false" tIns="0" lIns="0" bIns="0" rIns="0">
            <a:spAutoFit/>
          </a:bodyPr>
          <a:lstStyle/>
          <a:p>
            <a:pPr algn="l" marL="971548" indent="-485774"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te</a:t>
            </a:r>
            <a:r>
              <a:rPr lang="en-US" b="true" sz="4499" strike="noStrike" u="none">
                <a:solidFill>
                  <a:srgbClr val="000000"/>
                </a:solidFill>
                <a:latin typeface="Agrandir Bold"/>
                <a:ea typeface="Agrandir Bold"/>
                <a:cs typeface="Agrandir Bold"/>
                <a:sym typeface="Agrandir Bold"/>
              </a:rPr>
              <a:t>mp</a:t>
            </a:r>
            <a:r>
              <a:rPr lang="en-US" b="true" sz="4499" strike="noStrike" u="none">
                <a:solidFill>
                  <a:srgbClr val="000000"/>
                </a:solidFill>
                <a:latin typeface="Agrandir Bold"/>
                <a:ea typeface="Agrandir Bold"/>
                <a:cs typeface="Agrandir Bold"/>
                <a:sym typeface="Agrandir Bold"/>
              </a:rPr>
              <a:t>s </a:t>
            </a:r>
            <a:r>
              <a:rPr lang="en-US" b="true" sz="4499" strike="noStrike" u="none">
                <a:solidFill>
                  <a:srgbClr val="000000"/>
                </a:solidFill>
                <a:latin typeface="Agrandir Bold"/>
                <a:ea typeface="Agrandir Bold"/>
                <a:cs typeface="Agrandir Bold"/>
                <a:sym typeface="Agrandir Bold"/>
              </a:rPr>
              <a:t>d’</a:t>
            </a:r>
            <a:r>
              <a:rPr lang="en-US" b="true" sz="4499" strike="noStrike" u="none">
                <a:solidFill>
                  <a:srgbClr val="000000"/>
                </a:solidFill>
                <a:latin typeface="Agrandir Bold"/>
                <a:ea typeface="Agrandir Bold"/>
                <a:cs typeface="Agrandir Bold"/>
                <a:sym typeface="Agrandir Bold"/>
              </a:rPr>
              <a:t>enseign</a:t>
            </a:r>
            <a:r>
              <a:rPr lang="en-US" b="true" sz="4499" strike="noStrike" u="none">
                <a:solidFill>
                  <a:srgbClr val="000000"/>
                </a:solidFill>
                <a:latin typeface="Agrandir Bold"/>
                <a:ea typeface="Agrandir Bold"/>
                <a:cs typeface="Agrandir Bold"/>
                <a:sym typeface="Agrandir Bold"/>
              </a:rPr>
              <a:t>eme</a:t>
            </a:r>
            <a:r>
              <a:rPr lang="en-US" b="true" sz="4499" strike="noStrike" u="none">
                <a:solidFill>
                  <a:srgbClr val="000000"/>
                </a:solidFill>
                <a:latin typeface="Agrandir Bold"/>
                <a:ea typeface="Agrandir Bold"/>
                <a:cs typeface="Agrandir Bold"/>
                <a:sym typeface="Agrandir Bold"/>
              </a:rPr>
              <a:t>nt</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ffectif</a:t>
            </a:r>
            <a:r>
              <a:rPr lang="en-US" b="true" sz="4499" strike="noStrike" u="none">
                <a:solidFill>
                  <a:srgbClr val="000000"/>
                </a:solidFill>
                <a:latin typeface="Agrandir Bold"/>
                <a:ea typeface="Agrandir Bold"/>
                <a:cs typeface="Agrandir Bold"/>
                <a:sym typeface="Agrandir Bold"/>
              </a:rPr>
              <a:t>.</a:t>
            </a:r>
          </a:p>
        </p:txBody>
      </p:sp>
      <p:sp>
        <p:nvSpPr>
          <p:cNvPr name="TextBox 15" id="15"/>
          <p:cNvSpPr txBox="true"/>
          <p:nvPr/>
        </p:nvSpPr>
        <p:spPr>
          <a:xfrm rot="0">
            <a:off x="1373818" y="7112360"/>
            <a:ext cx="10900211" cy="885825"/>
          </a:xfrm>
          <a:prstGeom prst="rect">
            <a:avLst/>
          </a:prstGeom>
        </p:spPr>
        <p:txBody>
          <a:bodyPr anchor="t" rtlCol="false" tIns="0" lIns="0" bIns="0" rIns="0">
            <a:spAutoFit/>
          </a:bodyPr>
          <a:lstStyle/>
          <a:p>
            <a:pPr algn="l" marL="971548" indent="-485774"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’eng</a:t>
            </a:r>
            <a:r>
              <a:rPr lang="en-US" b="true" sz="4499" strike="noStrike" u="none">
                <a:solidFill>
                  <a:srgbClr val="000000"/>
                </a:solidFill>
                <a:latin typeface="Agrandir Bold"/>
                <a:ea typeface="Agrandir Bold"/>
                <a:cs typeface="Agrandir Bold"/>
                <a:sym typeface="Agrandir Bold"/>
              </a:rPr>
              <a:t>a</a:t>
            </a:r>
            <a:r>
              <a:rPr lang="en-US" b="true" sz="4499" strike="noStrike" u="none">
                <a:solidFill>
                  <a:srgbClr val="000000"/>
                </a:solidFill>
                <a:latin typeface="Agrandir Bold"/>
                <a:ea typeface="Agrandir Bold"/>
                <a:cs typeface="Agrandir Bold"/>
                <a:sym typeface="Agrandir Bold"/>
              </a:rPr>
              <a:t>ge</a:t>
            </a:r>
            <a:r>
              <a:rPr lang="en-US" b="true" sz="4499" strike="noStrike" u="none">
                <a:solidFill>
                  <a:srgbClr val="000000"/>
                </a:solidFill>
                <a:latin typeface="Agrandir Bold"/>
                <a:ea typeface="Agrandir Bold"/>
                <a:cs typeface="Agrandir Bold"/>
                <a:sym typeface="Agrandir Bold"/>
              </a:rPr>
              <a:t>m</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nt acti</a:t>
            </a:r>
            <a:r>
              <a:rPr lang="en-US" b="true" sz="4499" strike="noStrike" u="none">
                <a:solidFill>
                  <a:srgbClr val="000000"/>
                </a:solidFill>
                <a:latin typeface="Agrandir Bold"/>
                <a:ea typeface="Agrandir Bold"/>
                <a:cs typeface="Agrandir Bold"/>
                <a:sym typeface="Agrandir Bold"/>
              </a:rPr>
              <a:t>f</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d</a:t>
            </a:r>
            <a:r>
              <a:rPr lang="en-US" b="true" sz="4499" strike="noStrike" u="none">
                <a:solidFill>
                  <a:srgbClr val="000000"/>
                </a:solidFill>
                <a:latin typeface="Agrandir Bold"/>
                <a:ea typeface="Agrandir Bold"/>
                <a:cs typeface="Agrandir Bold"/>
                <a:sym typeface="Agrandir Bold"/>
              </a:rPr>
              <a:t>e</a:t>
            </a:r>
            <a:r>
              <a:rPr lang="en-US" b="true" sz="4499" strike="noStrike" u="none">
                <a:solidFill>
                  <a:srgbClr val="000000"/>
                </a:solidFill>
                <a:latin typeface="Agrandir Bold"/>
                <a:ea typeface="Agrandir Bold"/>
                <a:cs typeface="Agrandir Bold"/>
                <a:sym typeface="Agrandir Bold"/>
              </a:rPr>
              <a:t>s</a:t>
            </a:r>
            <a:r>
              <a:rPr lang="en-US" b="true" sz="4499" strike="noStrike" u="none">
                <a:solidFill>
                  <a:srgbClr val="000000"/>
                </a:solidFill>
                <a:latin typeface="Agrandir Bold"/>
                <a:ea typeface="Agrandir Bold"/>
                <a:cs typeface="Agrandir Bold"/>
                <a:sym typeface="Agrandir Bold"/>
              </a:rPr>
              <a:t> </a:t>
            </a:r>
            <a:r>
              <a:rPr lang="en-US" b="true" sz="4499" strike="noStrike" u="none">
                <a:solidFill>
                  <a:srgbClr val="000000"/>
                </a:solidFill>
                <a:latin typeface="Agrandir Bold"/>
                <a:ea typeface="Agrandir Bold"/>
                <a:cs typeface="Agrandir Bold"/>
                <a:sym typeface="Agrandir Bold"/>
              </a:rPr>
              <a:t>é</a:t>
            </a: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èv</a:t>
            </a:r>
            <a:r>
              <a:rPr lang="en-US" b="true" sz="4499" strike="noStrike" u="none">
                <a:solidFill>
                  <a:srgbClr val="000000"/>
                </a:solidFill>
                <a:latin typeface="Agrandir Bold"/>
                <a:ea typeface="Agrandir Bold"/>
                <a:cs typeface="Agrandir Bold"/>
                <a:sym typeface="Agrandir Bold"/>
              </a:rPr>
              <a: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91312">
            <a:off x="8630466" y="9253973"/>
            <a:ext cx="1042000" cy="1009793"/>
          </a:xfrm>
          <a:custGeom>
            <a:avLst/>
            <a:gdLst/>
            <a:ahLst/>
            <a:cxnLst/>
            <a:rect r="r" b="b" t="t" l="l"/>
            <a:pathLst>
              <a:path h="1009793" w="1042000">
                <a:moveTo>
                  <a:pt x="0" y="0"/>
                </a:moveTo>
                <a:lnTo>
                  <a:pt x="1042000" y="0"/>
                </a:lnTo>
                <a:lnTo>
                  <a:pt x="1042000" y="1009792"/>
                </a:lnTo>
                <a:lnTo>
                  <a:pt x="0" y="1009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1100">
            <a:off x="16025472" y="-1047294"/>
            <a:ext cx="3902868" cy="4151987"/>
          </a:xfrm>
          <a:custGeom>
            <a:avLst/>
            <a:gdLst/>
            <a:ahLst/>
            <a:cxnLst/>
            <a:rect r="r" b="b" t="t" l="l"/>
            <a:pathLst>
              <a:path h="4151987" w="3902868">
                <a:moveTo>
                  <a:pt x="0" y="0"/>
                </a:moveTo>
                <a:lnTo>
                  <a:pt x="3902868" y="0"/>
                </a:lnTo>
                <a:lnTo>
                  <a:pt x="3902868" y="4151988"/>
                </a:lnTo>
                <a:lnTo>
                  <a:pt x="0" y="4151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27538">
            <a:off x="-1299522" y="5498489"/>
            <a:ext cx="2275933" cy="2449634"/>
          </a:xfrm>
          <a:custGeom>
            <a:avLst/>
            <a:gdLst/>
            <a:ahLst/>
            <a:cxnLst/>
            <a:rect r="r" b="b" t="t" l="l"/>
            <a:pathLst>
              <a:path h="2449634" w="2275933">
                <a:moveTo>
                  <a:pt x="0" y="0"/>
                </a:moveTo>
                <a:lnTo>
                  <a:pt x="2275933" y="0"/>
                </a:lnTo>
                <a:lnTo>
                  <a:pt x="2275933" y="2449634"/>
                </a:lnTo>
                <a:lnTo>
                  <a:pt x="0" y="2449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855401">
            <a:off x="16679649" y="168365"/>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538550" y="2402691"/>
            <a:ext cx="3438356" cy="34383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63960" t="0" r="-63960" b="0"/>
              </a:stretch>
            </a:blipFill>
          </p:spPr>
        </p:sp>
      </p:grpSp>
      <p:grpSp>
        <p:nvGrpSpPr>
          <p:cNvPr name="Group 9" id="9"/>
          <p:cNvGrpSpPr/>
          <p:nvPr/>
        </p:nvGrpSpPr>
        <p:grpSpPr>
          <a:xfrm rot="0">
            <a:off x="11106625" y="4483819"/>
            <a:ext cx="3438356" cy="34383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17801" t="-5361" r="0" b="-16240"/>
              </a:stretch>
            </a:blipFill>
          </p:spPr>
        </p:sp>
      </p:grpSp>
      <p:sp>
        <p:nvSpPr>
          <p:cNvPr name="Freeform 11" id="11"/>
          <p:cNvSpPr/>
          <p:nvPr/>
        </p:nvSpPr>
        <p:spPr>
          <a:xfrm flipH="false" flipV="false" rot="-1262793">
            <a:off x="14218458" y="6968892"/>
            <a:ext cx="3071657" cy="2255689"/>
          </a:xfrm>
          <a:custGeom>
            <a:avLst/>
            <a:gdLst/>
            <a:ahLst/>
            <a:cxnLst/>
            <a:rect r="r" b="b" t="t" l="l"/>
            <a:pathLst>
              <a:path h="2255689" w="3071657">
                <a:moveTo>
                  <a:pt x="0" y="0"/>
                </a:moveTo>
                <a:lnTo>
                  <a:pt x="3071657" y="0"/>
                </a:lnTo>
                <a:lnTo>
                  <a:pt x="3071657" y="2255689"/>
                </a:lnTo>
                <a:lnTo>
                  <a:pt x="0" y="22556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064957" y="3355005"/>
            <a:ext cx="7571777" cy="885826"/>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a:t>
            </a:r>
            <a:r>
              <a:rPr lang="en-US" b="true" sz="4499" strike="noStrike" u="none">
                <a:solidFill>
                  <a:srgbClr val="000000"/>
                </a:solidFill>
                <a:latin typeface="Agrandir Bold"/>
                <a:ea typeface="Agrandir Bold"/>
                <a:cs typeface="Agrandir Bold"/>
                <a:sym typeface="Agrandir Bold"/>
              </a:rPr>
              <a:t>uto</a:t>
            </a:r>
            <a:r>
              <a:rPr lang="en-US" b="true" sz="4499" strike="noStrike" u="none">
                <a:solidFill>
                  <a:srgbClr val="000000"/>
                </a:solidFill>
                <a:latin typeface="Agrandir Bold"/>
                <a:ea typeface="Agrandir Bold"/>
                <a:cs typeface="Agrandir Bold"/>
                <a:sym typeface="Agrandir Bold"/>
              </a:rPr>
              <a:t>r</a:t>
            </a:r>
            <a:r>
              <a:rPr lang="en-US" b="true" sz="4499" strike="noStrike" u="none">
                <a:solidFill>
                  <a:srgbClr val="000000"/>
                </a:solidFill>
                <a:latin typeface="Agrandir Bold"/>
                <a:ea typeface="Agrandir Bold"/>
                <a:cs typeface="Agrandir Bold"/>
                <a:sym typeface="Agrandir Bold"/>
              </a:rPr>
              <a:t>i</a:t>
            </a:r>
            <a:r>
              <a:rPr lang="en-US" b="true" sz="4499" strike="noStrike" u="none">
                <a:solidFill>
                  <a:srgbClr val="000000"/>
                </a:solidFill>
                <a:latin typeface="Agrandir Bold"/>
                <a:ea typeface="Agrandir Bold"/>
                <a:cs typeface="Agrandir Bold"/>
                <a:sym typeface="Agrandir Bold"/>
              </a:rPr>
              <a:t>té pédagogi</a:t>
            </a:r>
            <a:r>
              <a:rPr lang="en-US" b="true" sz="4499" strike="noStrike" u="none">
                <a:solidFill>
                  <a:srgbClr val="000000"/>
                </a:solidFill>
                <a:latin typeface="Agrandir Bold"/>
                <a:ea typeface="Agrandir Bold"/>
                <a:cs typeface="Agrandir Bold"/>
                <a:sym typeface="Agrandir Bold"/>
              </a:rPr>
              <a:t>que</a:t>
            </a:r>
            <a:r>
              <a:rPr lang="en-US" b="true" sz="4499" strike="noStrike" u="none">
                <a:solidFill>
                  <a:srgbClr val="000000"/>
                </a:solidFill>
                <a:latin typeface="Agrandir Bold"/>
                <a:ea typeface="Agrandir Bold"/>
                <a:cs typeface="Agrandir Bold"/>
                <a:sym typeface="Agrandir Bold"/>
              </a:rPr>
              <a:t>.</a:t>
            </a:r>
          </a:p>
        </p:txBody>
      </p:sp>
      <p:sp>
        <p:nvSpPr>
          <p:cNvPr name="TextBox 13" id="13"/>
          <p:cNvSpPr txBox="true"/>
          <p:nvPr/>
        </p:nvSpPr>
        <p:spPr>
          <a:xfrm rot="0">
            <a:off x="2956757" y="808190"/>
            <a:ext cx="12389419"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La direction de la classe</a:t>
            </a:r>
          </a:p>
        </p:txBody>
      </p:sp>
      <p:sp>
        <p:nvSpPr>
          <p:cNvPr name="TextBox 14" id="1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5" id="15"/>
          <p:cNvSpPr txBox="true"/>
          <p:nvPr/>
        </p:nvSpPr>
        <p:spPr>
          <a:xfrm rot="0">
            <a:off x="1064957" y="5993447"/>
            <a:ext cx="9043784"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t>
            </a:r>
            <a:r>
              <a:rPr lang="en-US" b="true" sz="4499" strike="noStrike" u="none">
                <a:solidFill>
                  <a:srgbClr val="000000"/>
                </a:solidFill>
                <a:latin typeface="Agrandir Bold"/>
                <a:ea typeface="Agrandir Bold"/>
                <a:cs typeface="Agrandir Bold"/>
                <a:sym typeface="Agrandir Bold"/>
              </a:rPr>
              <a:t>orien</a:t>
            </a:r>
            <a:r>
              <a:rPr lang="en-US" b="true" sz="4499" strike="noStrike" u="none">
                <a:solidFill>
                  <a:srgbClr val="000000"/>
                </a:solidFill>
                <a:latin typeface="Agrandir Bold"/>
                <a:ea typeface="Agrandir Bold"/>
                <a:cs typeface="Agrandir Bold"/>
                <a:sym typeface="Agrandir Bold"/>
              </a:rPr>
              <a:t>tation des act</a:t>
            </a:r>
            <a:r>
              <a:rPr lang="en-US" b="true" sz="4499" strike="noStrike" u="none">
                <a:solidFill>
                  <a:srgbClr val="000000"/>
                </a:solidFill>
                <a:latin typeface="Agrandir Bold"/>
                <a:ea typeface="Agrandir Bold"/>
                <a:cs typeface="Agrandir Bold"/>
                <a:sym typeface="Agrandir Bold"/>
              </a:rPr>
              <a:t>ivité</a:t>
            </a:r>
            <a:r>
              <a:rPr lang="en-US" b="true" sz="4499" strike="noStrike" u="none">
                <a:solidFill>
                  <a:srgbClr val="000000"/>
                </a:solidFill>
                <a:latin typeface="Agrandir Bold"/>
                <a:ea typeface="Agrandir Bold"/>
                <a:cs typeface="Agrandir Bold"/>
                <a:sym typeface="Agrandir Bold"/>
              </a:rPr>
              <a:t>s et des interactions.</a:t>
            </a:r>
          </a:p>
        </p:txBody>
      </p:sp>
      <p:sp>
        <p:nvSpPr>
          <p:cNvPr name="TextBox 16" id="16"/>
          <p:cNvSpPr txBox="true"/>
          <p:nvPr/>
        </p:nvSpPr>
        <p:spPr>
          <a:xfrm rot="0">
            <a:off x="1064957" y="7887186"/>
            <a:ext cx="9690423" cy="885826"/>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 gestion des compo</a:t>
            </a:r>
            <a:r>
              <a:rPr lang="en-US" b="true" sz="4499" strike="noStrike" u="none">
                <a:solidFill>
                  <a:srgbClr val="000000"/>
                </a:solidFill>
                <a:latin typeface="Agrandir Bold"/>
                <a:ea typeface="Agrandir Bold"/>
                <a:cs typeface="Agrandir Bold"/>
                <a:sym typeface="Agrandir Bold"/>
              </a:rPr>
              <a:t>rteme</a:t>
            </a:r>
            <a:r>
              <a:rPr lang="en-US" b="true" sz="4499" strike="noStrike" u="none">
                <a:solidFill>
                  <a:srgbClr val="000000"/>
                </a:solidFill>
                <a:latin typeface="Agrandir Bold"/>
                <a:ea typeface="Agrandir Bold"/>
                <a:cs typeface="Agrandir Bold"/>
                <a:sym typeface="Agrandir Bold"/>
              </a:rPr>
              <a:t>n</a:t>
            </a:r>
            <a:r>
              <a:rPr lang="en-US" b="true" sz="4499" strike="noStrike" u="none">
                <a:solidFill>
                  <a:srgbClr val="000000"/>
                </a:solidFill>
                <a:latin typeface="Agrandir Bold"/>
                <a:ea typeface="Agrandir Bold"/>
                <a:cs typeface="Agrandir Bold"/>
                <a:sym typeface="Agrandir Bold"/>
              </a:rPr>
              <a:t>ts</a:t>
            </a:r>
            <a:r>
              <a:rPr lang="en-US" b="true" sz="4499" strike="noStrike" u="none">
                <a:solidFill>
                  <a:srgbClr val="000000"/>
                </a:solidFill>
                <a:latin typeface="Agrandir Bold"/>
                <a:ea typeface="Agrandir Bold"/>
                <a:cs typeface="Agrandir Bold"/>
                <a:sym typeface="Agrandir Bold"/>
              </a:rPr>
              <a:t>.</a:t>
            </a:r>
          </a:p>
        </p:txBody>
      </p:sp>
      <p:sp>
        <p:nvSpPr>
          <p:cNvPr name="TextBox 17" id="17"/>
          <p:cNvSpPr txBox="true"/>
          <p:nvPr/>
        </p:nvSpPr>
        <p:spPr>
          <a:xfrm rot="0">
            <a:off x="1064957" y="4612321"/>
            <a:ext cx="6698625" cy="885826"/>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 prise de decision.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91312">
            <a:off x="8627763" y="9253973"/>
            <a:ext cx="1042000" cy="1009793"/>
          </a:xfrm>
          <a:custGeom>
            <a:avLst/>
            <a:gdLst/>
            <a:ahLst/>
            <a:cxnLst/>
            <a:rect r="r" b="b" t="t" l="l"/>
            <a:pathLst>
              <a:path h="1009793" w="1042000">
                <a:moveTo>
                  <a:pt x="0" y="0"/>
                </a:moveTo>
                <a:lnTo>
                  <a:pt x="1041999" y="0"/>
                </a:lnTo>
                <a:lnTo>
                  <a:pt x="1041999" y="1009792"/>
                </a:lnTo>
                <a:lnTo>
                  <a:pt x="0" y="1009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1100">
            <a:off x="16025472" y="-1047294"/>
            <a:ext cx="3902868" cy="4151987"/>
          </a:xfrm>
          <a:custGeom>
            <a:avLst/>
            <a:gdLst/>
            <a:ahLst/>
            <a:cxnLst/>
            <a:rect r="r" b="b" t="t" l="l"/>
            <a:pathLst>
              <a:path h="4151987" w="3902868">
                <a:moveTo>
                  <a:pt x="0" y="0"/>
                </a:moveTo>
                <a:lnTo>
                  <a:pt x="3902868" y="0"/>
                </a:lnTo>
                <a:lnTo>
                  <a:pt x="3902868" y="4151988"/>
                </a:lnTo>
                <a:lnTo>
                  <a:pt x="0" y="4151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27538">
            <a:off x="-1299522" y="5498489"/>
            <a:ext cx="2275933" cy="2449634"/>
          </a:xfrm>
          <a:custGeom>
            <a:avLst/>
            <a:gdLst/>
            <a:ahLst/>
            <a:cxnLst/>
            <a:rect r="r" b="b" t="t" l="l"/>
            <a:pathLst>
              <a:path h="2449634" w="2275933">
                <a:moveTo>
                  <a:pt x="0" y="0"/>
                </a:moveTo>
                <a:lnTo>
                  <a:pt x="2275933" y="0"/>
                </a:lnTo>
                <a:lnTo>
                  <a:pt x="2275933" y="2449634"/>
                </a:lnTo>
                <a:lnTo>
                  <a:pt x="0" y="2449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855401">
            <a:off x="16679649" y="168365"/>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919947" y="2550133"/>
            <a:ext cx="2945583" cy="294558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1696" t="0" r="-31696" b="0"/>
              </a:stretch>
            </a:blipFill>
          </p:spPr>
        </p:sp>
      </p:grpSp>
      <p:grpSp>
        <p:nvGrpSpPr>
          <p:cNvPr name="Group 9" id="9"/>
          <p:cNvGrpSpPr/>
          <p:nvPr/>
        </p:nvGrpSpPr>
        <p:grpSpPr>
          <a:xfrm rot="0">
            <a:off x="13963309" y="5798865"/>
            <a:ext cx="2945583" cy="29455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5185" t="0" r="-35185" b="0"/>
              </a:stretch>
            </a:blipFill>
          </p:spPr>
        </p:sp>
      </p:grpSp>
      <p:sp>
        <p:nvSpPr>
          <p:cNvPr name="TextBox 11" id="11"/>
          <p:cNvSpPr txBox="true"/>
          <p:nvPr/>
        </p:nvSpPr>
        <p:spPr>
          <a:xfrm rot="0">
            <a:off x="2883105" y="787704"/>
            <a:ext cx="12531314"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Les interactions sociales</a:t>
            </a:r>
          </a:p>
        </p:txBody>
      </p:sp>
      <p:sp>
        <p:nvSpPr>
          <p:cNvPr name="TextBox 12" id="12"/>
          <p:cNvSpPr txBox="true"/>
          <p:nvPr/>
        </p:nvSpPr>
        <p:spPr>
          <a:xfrm rot="0">
            <a:off x="1064957" y="5136115"/>
            <a:ext cx="8539979"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les i</a:t>
            </a:r>
            <a:r>
              <a:rPr lang="en-US" b="true" sz="4499" strike="noStrike" u="none">
                <a:solidFill>
                  <a:srgbClr val="000000"/>
                </a:solidFill>
                <a:latin typeface="Agrandir Bold"/>
                <a:ea typeface="Agrandir Bold"/>
                <a:cs typeface="Agrandir Bold"/>
                <a:sym typeface="Agrandir Bold"/>
              </a:rPr>
              <a:t>n</a:t>
            </a:r>
            <a:r>
              <a:rPr lang="en-US" b="true" sz="4499" strike="noStrike" u="none">
                <a:solidFill>
                  <a:srgbClr val="000000"/>
                </a:solidFill>
                <a:latin typeface="Agrandir Bold"/>
                <a:ea typeface="Agrandir Bold"/>
                <a:cs typeface="Agrandir Bold"/>
                <a:sym typeface="Agrandir Bold"/>
              </a:rPr>
              <a:t>tera</a:t>
            </a:r>
            <a:r>
              <a:rPr lang="en-US" b="true" sz="4499" strike="noStrike" u="none">
                <a:solidFill>
                  <a:srgbClr val="000000"/>
                </a:solidFill>
                <a:latin typeface="Agrandir Bold"/>
                <a:ea typeface="Agrandir Bold"/>
                <a:cs typeface="Agrandir Bold"/>
                <a:sym typeface="Agrandir Bold"/>
              </a:rPr>
              <a:t>c</a:t>
            </a:r>
            <a:r>
              <a:rPr lang="en-US" b="true" sz="4499" strike="noStrike" u="none">
                <a:solidFill>
                  <a:srgbClr val="000000"/>
                </a:solidFill>
                <a:latin typeface="Agrandir Bold"/>
                <a:ea typeface="Agrandir Bold"/>
                <a:cs typeface="Agrandir Bold"/>
                <a:sym typeface="Agrandir Bold"/>
              </a:rPr>
              <a:t>tions</a:t>
            </a:r>
            <a:r>
              <a:rPr lang="en-US" b="true" sz="4499" strike="noStrike" u="none">
                <a:solidFill>
                  <a:srgbClr val="000000"/>
                </a:solidFill>
                <a:latin typeface="Agrandir Bold"/>
                <a:ea typeface="Agrandir Bold"/>
                <a:cs typeface="Agrandir Bold"/>
                <a:sym typeface="Agrandir Bold"/>
              </a:rPr>
              <a:t> entre élèves</a:t>
            </a:r>
            <a:r>
              <a:rPr lang="en-US" b="true" sz="4499" strike="noStrike" u="none">
                <a:solidFill>
                  <a:srgbClr val="000000"/>
                </a:solidFill>
                <a:latin typeface="Agrandir Bold"/>
                <a:ea typeface="Agrandir Bold"/>
                <a:cs typeface="Agrandir Bold"/>
                <a:sym typeface="Agrandir Bold"/>
              </a:rPr>
              <a:t>.</a:t>
            </a:r>
          </a:p>
        </p:txBody>
      </p:sp>
      <p:sp>
        <p:nvSpPr>
          <p:cNvPr name="TextBox 13" id="13"/>
          <p:cNvSpPr txBox="true"/>
          <p:nvPr/>
        </p:nvSpPr>
        <p:spPr>
          <a:xfrm rot="0">
            <a:off x="1064957" y="3520992"/>
            <a:ext cx="10195002"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les</a:t>
            </a:r>
            <a:r>
              <a:rPr lang="en-US" b="true" sz="4499" strike="noStrike" u="none">
                <a:solidFill>
                  <a:srgbClr val="000000"/>
                </a:solidFill>
                <a:latin typeface="Agrandir Bold"/>
                <a:ea typeface="Agrandir Bold"/>
                <a:cs typeface="Agrandir Bold"/>
                <a:sym typeface="Agrandir Bold"/>
              </a:rPr>
              <a:t> inter</a:t>
            </a:r>
            <a:r>
              <a:rPr lang="en-US" b="true" sz="4499" strike="noStrike" u="none">
                <a:solidFill>
                  <a:srgbClr val="000000"/>
                </a:solidFill>
                <a:latin typeface="Agrandir Bold"/>
                <a:ea typeface="Agrandir Bold"/>
                <a:cs typeface="Agrandir Bold"/>
                <a:sym typeface="Agrandir Bold"/>
              </a:rPr>
              <a:t>a</a:t>
            </a:r>
            <a:r>
              <a:rPr lang="en-US" b="true" sz="4499" strike="noStrike" u="none">
                <a:solidFill>
                  <a:srgbClr val="000000"/>
                </a:solidFill>
                <a:latin typeface="Agrandir Bold"/>
                <a:ea typeface="Agrandir Bold"/>
                <a:cs typeface="Agrandir Bold"/>
                <a:sym typeface="Agrandir Bold"/>
              </a:rPr>
              <a:t>c</a:t>
            </a:r>
            <a:r>
              <a:rPr lang="en-US" b="true" sz="4499" strike="noStrike" u="none">
                <a:solidFill>
                  <a:srgbClr val="000000"/>
                </a:solidFill>
                <a:latin typeface="Agrandir Bold"/>
                <a:ea typeface="Agrandir Bold"/>
                <a:cs typeface="Agrandir Bold"/>
                <a:sym typeface="Agrandir Bold"/>
              </a:rPr>
              <a:t>tions e</a:t>
            </a:r>
            <a:r>
              <a:rPr lang="en-US" b="true" sz="4499" strike="noStrike" u="none">
                <a:solidFill>
                  <a:srgbClr val="000000"/>
                </a:solidFill>
                <a:latin typeface="Agrandir Bold"/>
                <a:ea typeface="Agrandir Bold"/>
                <a:cs typeface="Agrandir Bold"/>
                <a:sym typeface="Agrandir Bold"/>
              </a:rPr>
              <a:t>n</a:t>
            </a:r>
            <a:r>
              <a:rPr lang="en-US" b="true" sz="4499" strike="noStrike" u="none">
                <a:solidFill>
                  <a:srgbClr val="000000"/>
                </a:solidFill>
                <a:latin typeface="Agrandir Bold"/>
                <a:ea typeface="Agrandir Bold"/>
                <a:cs typeface="Agrandir Bold"/>
                <a:sym typeface="Agrandir Bold"/>
              </a:rPr>
              <a:t>seignant–élèves.</a:t>
            </a:r>
          </a:p>
        </p:txBody>
      </p:sp>
      <p:sp>
        <p:nvSpPr>
          <p:cNvPr name="TextBox 14" id="14"/>
          <p:cNvSpPr txBox="true"/>
          <p:nvPr/>
        </p:nvSpPr>
        <p:spPr>
          <a:xfrm rot="0">
            <a:off x="1064957" y="6715529"/>
            <a:ext cx="10557861" cy="1676401"/>
          </a:xfrm>
          <a:prstGeom prst="rect">
            <a:avLst/>
          </a:prstGeom>
        </p:spPr>
        <p:txBody>
          <a:bodyPr anchor="t" rtlCol="false" tIns="0" lIns="0" bIns="0" rIns="0">
            <a:spAutoFit/>
          </a:bodyPr>
          <a:lstStyle/>
          <a:p>
            <a:pPr algn="l" marL="971540" indent="-485770" lvl="1">
              <a:lnSpc>
                <a:spcPts val="6299"/>
              </a:lnSpc>
              <a:buFont typeface="Arial"/>
              <a:buChar char="•"/>
            </a:pPr>
            <a:r>
              <a:rPr lang="en-US" b="true" sz="4499" strike="noStrike" u="none">
                <a:solidFill>
                  <a:srgbClr val="000000"/>
                </a:solidFill>
                <a:latin typeface="Agrandir Bold"/>
                <a:ea typeface="Agrandir Bold"/>
                <a:cs typeface="Agrandir Bold"/>
                <a:sym typeface="Agrandir Bold"/>
              </a:rPr>
              <a:t>la comm</a:t>
            </a:r>
            <a:r>
              <a:rPr lang="en-US" b="true" sz="4499" strike="noStrike" u="none">
                <a:solidFill>
                  <a:srgbClr val="000000"/>
                </a:solidFill>
                <a:latin typeface="Agrandir Bold"/>
                <a:ea typeface="Agrandir Bold"/>
                <a:cs typeface="Agrandir Bold"/>
                <a:sym typeface="Agrandir Bold"/>
              </a:rPr>
              <a:t>u</a:t>
            </a:r>
            <a:r>
              <a:rPr lang="en-US" b="true" sz="4499" strike="noStrike" u="none">
                <a:solidFill>
                  <a:srgbClr val="000000"/>
                </a:solidFill>
                <a:latin typeface="Agrandir Bold"/>
                <a:ea typeface="Agrandir Bold"/>
                <a:cs typeface="Agrandir Bold"/>
                <a:sym typeface="Agrandir Bold"/>
              </a:rPr>
              <a:t>n</a:t>
            </a:r>
            <a:r>
              <a:rPr lang="en-US" b="true" sz="4499" strike="noStrike" u="none">
                <a:solidFill>
                  <a:srgbClr val="000000"/>
                </a:solidFill>
                <a:latin typeface="Agrandir Bold"/>
                <a:ea typeface="Agrandir Bold"/>
                <a:cs typeface="Agrandir Bold"/>
                <a:sym typeface="Agrandir Bold"/>
              </a:rPr>
              <a:t>ica</a:t>
            </a:r>
            <a:r>
              <a:rPr lang="en-US" b="true" sz="4499" strike="noStrike" u="none">
                <a:solidFill>
                  <a:srgbClr val="000000"/>
                </a:solidFill>
                <a:latin typeface="Agrandir Bold"/>
                <a:ea typeface="Agrandir Bold"/>
                <a:cs typeface="Agrandir Bold"/>
                <a:sym typeface="Agrandir Bold"/>
              </a:rPr>
              <a:t>tion, la coopération et le r</a:t>
            </a:r>
            <a:r>
              <a:rPr lang="en-US" b="true" sz="4499" strike="noStrike" u="none">
                <a:solidFill>
                  <a:srgbClr val="000000"/>
                </a:solidFill>
                <a:latin typeface="Agrandir Bold"/>
                <a:ea typeface="Agrandir Bold"/>
                <a:cs typeface="Agrandir Bold"/>
                <a:sym typeface="Agrandir Bold"/>
              </a:rPr>
              <a:t>espect m</a:t>
            </a:r>
            <a:r>
              <a:rPr lang="en-US" b="true" sz="4499" strike="noStrike" u="none">
                <a:solidFill>
                  <a:srgbClr val="000000"/>
                </a:solidFill>
                <a:latin typeface="Agrandir Bold"/>
                <a:ea typeface="Agrandir Bold"/>
                <a:cs typeface="Agrandir Bold"/>
                <a:sym typeface="Agrandir Bold"/>
              </a:rPr>
              <a:t>utuel.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7660" y="2799454"/>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7949480" y="5601532"/>
            <a:ext cx="7200102" cy="4645227"/>
          </a:xfrm>
          <a:custGeom>
            <a:avLst/>
            <a:gdLst/>
            <a:ahLst/>
            <a:cxnLst/>
            <a:rect r="r" b="b" t="t" l="l"/>
            <a:pathLst>
              <a:path h="4645227" w="7200102">
                <a:moveTo>
                  <a:pt x="0" y="0"/>
                </a:moveTo>
                <a:lnTo>
                  <a:pt x="7200102" y="0"/>
                </a:lnTo>
                <a:lnTo>
                  <a:pt x="7200102" y="4645227"/>
                </a:lnTo>
                <a:lnTo>
                  <a:pt x="0" y="4645227"/>
                </a:lnTo>
                <a:lnTo>
                  <a:pt x="0" y="0"/>
                </a:lnTo>
                <a:close/>
              </a:path>
            </a:pathLst>
          </a:custGeom>
          <a:blipFill>
            <a:blip r:embed="rId7"/>
            <a:stretch>
              <a:fillRect l="0" t="0" r="0" b="0"/>
            </a:stretch>
          </a:blipFill>
        </p:spPr>
      </p:sp>
      <p:sp>
        <p:nvSpPr>
          <p:cNvPr name="Freeform 9" id="9"/>
          <p:cNvSpPr/>
          <p:nvPr/>
        </p:nvSpPr>
        <p:spPr>
          <a:xfrm flipH="false" flipV="false" rot="819150">
            <a:off x="6512010" y="7421144"/>
            <a:ext cx="1140518" cy="880942"/>
          </a:xfrm>
          <a:custGeom>
            <a:avLst/>
            <a:gdLst/>
            <a:ahLst/>
            <a:cxnLst/>
            <a:rect r="r" b="b" t="t" l="l"/>
            <a:pathLst>
              <a:path h="880942" w="1140518">
                <a:moveTo>
                  <a:pt x="0" y="0"/>
                </a:moveTo>
                <a:lnTo>
                  <a:pt x="1140517" y="0"/>
                </a:lnTo>
                <a:lnTo>
                  <a:pt x="1140517" y="880942"/>
                </a:lnTo>
                <a:lnTo>
                  <a:pt x="0" y="880942"/>
                </a:lnTo>
                <a:lnTo>
                  <a:pt x="0" y="0"/>
                </a:lnTo>
                <a:close/>
              </a:path>
            </a:pathLst>
          </a:custGeom>
          <a:blipFill>
            <a:blip r:embed="rId8"/>
            <a:stretch>
              <a:fillRect l="0" t="-2569" r="0" b="-2569"/>
            </a:stretch>
          </a:blipFill>
        </p:spPr>
      </p:sp>
      <p:sp>
        <p:nvSpPr>
          <p:cNvPr name="TextBox 10" id="10"/>
          <p:cNvSpPr txBox="true"/>
          <p:nvPr/>
        </p:nvSpPr>
        <p:spPr>
          <a:xfrm rot="0">
            <a:off x="654853" y="299621"/>
            <a:ext cx="14970986" cy="3025774"/>
          </a:xfrm>
          <a:prstGeom prst="rect">
            <a:avLst/>
          </a:prstGeom>
        </p:spPr>
        <p:txBody>
          <a:bodyPr anchor="t" rtlCol="false" tIns="0" lIns="0" bIns="0" rIns="0">
            <a:spAutoFit/>
          </a:bodyPr>
          <a:lstStyle/>
          <a:p>
            <a:pPr algn="ctr">
              <a:lnSpc>
                <a:spcPts val="11200"/>
              </a:lnSpc>
            </a:pPr>
            <a:r>
              <a:rPr lang="en-US" b="true" sz="8000">
                <a:solidFill>
                  <a:srgbClr val="000000"/>
                </a:solidFill>
                <a:latin typeface="Agrandir Bold"/>
                <a:ea typeface="Agrandir Bold"/>
                <a:cs typeface="Agrandir Bold"/>
                <a:sym typeface="Agrandir Bold"/>
              </a:rPr>
              <a:t>Les phases de la gestion de la classe</a:t>
            </a:r>
          </a:p>
        </p:txBody>
      </p:sp>
      <p:sp>
        <p:nvSpPr>
          <p:cNvPr name="TextBox 11" id="11"/>
          <p:cNvSpPr txBox="true"/>
          <p:nvPr/>
        </p:nvSpPr>
        <p:spPr>
          <a:xfrm rot="0">
            <a:off x="1638167" y="2418992"/>
            <a:ext cx="4122390" cy="1089070"/>
          </a:xfrm>
          <a:prstGeom prst="rect">
            <a:avLst/>
          </a:prstGeom>
        </p:spPr>
        <p:txBody>
          <a:bodyPr anchor="t" rtlCol="false" tIns="0" lIns="0" bIns="0" rIns="0">
            <a:spAutoFit/>
          </a:bodyPr>
          <a:lstStyle/>
          <a:p>
            <a:pPr algn="ctr">
              <a:lnSpc>
                <a:spcPts val="7697"/>
              </a:lnSpc>
              <a:spcBef>
                <a:spcPct val="0"/>
              </a:spcBef>
            </a:pPr>
            <a:r>
              <a:rPr lang="en-US" sz="5498">
                <a:solidFill>
                  <a:srgbClr val="000000"/>
                </a:solidFill>
                <a:latin typeface="Agrandir"/>
                <a:ea typeface="Agrandir"/>
                <a:cs typeface="Agrandir"/>
                <a:sym typeface="Agrandir"/>
              </a:rPr>
              <a:t> </a:t>
            </a:r>
            <a:r>
              <a:rPr lang="en-US" b="true" sz="5498">
                <a:solidFill>
                  <a:srgbClr val="C6E284"/>
                </a:solidFill>
                <a:latin typeface="Agrandir Bold"/>
                <a:ea typeface="Agrandir Bold"/>
                <a:cs typeface="Agrandir Bold"/>
                <a:sym typeface="Agrandir Bold"/>
              </a:rPr>
              <a:t>Prévention</a:t>
            </a:r>
            <a:r>
              <a:rPr lang="en-US" b="true" sz="5498">
                <a:solidFill>
                  <a:srgbClr val="000000"/>
                </a:solidFill>
                <a:latin typeface="Agrandir Bold"/>
                <a:ea typeface="Agrandir Bold"/>
                <a:cs typeface="Agrandir Bold"/>
                <a:sym typeface="Agrandir Bold"/>
              </a:rPr>
              <a:t> </a:t>
            </a:r>
          </a:p>
        </p:txBody>
      </p:sp>
      <p:sp>
        <p:nvSpPr>
          <p:cNvPr name="TextBox 12" id="12"/>
          <p:cNvSpPr txBox="true"/>
          <p:nvPr/>
        </p:nvSpPr>
        <p:spPr>
          <a:xfrm rot="0">
            <a:off x="297433" y="3451782"/>
            <a:ext cx="17693134" cy="2149750"/>
          </a:xfrm>
          <a:prstGeom prst="rect">
            <a:avLst/>
          </a:prstGeom>
        </p:spPr>
        <p:txBody>
          <a:bodyPr anchor="t" rtlCol="false" tIns="0" lIns="0" bIns="0" rIns="0">
            <a:spAutoFit/>
          </a:bodyPr>
          <a:lstStyle/>
          <a:p>
            <a:pPr algn="ctr">
              <a:lnSpc>
                <a:spcPts val="5409"/>
              </a:lnSpc>
              <a:spcBef>
                <a:spcPct val="0"/>
              </a:spcBef>
            </a:pPr>
            <a:r>
              <a:rPr lang="en-US" b="true" sz="3864">
                <a:solidFill>
                  <a:srgbClr val="000000"/>
                </a:solidFill>
                <a:latin typeface="Agrandir Bold"/>
                <a:ea typeface="Agrandir Bold"/>
                <a:cs typeface="Agrandir Bold"/>
                <a:sym typeface="Agrandir Bold"/>
              </a:rPr>
              <a:t>C’est l’ensemble des actions mises en place par l’enseignant dès le début de l’année ou du semestre. Son but est de structurer l’environnement d’apprentissage .</a:t>
            </a:r>
          </a:p>
        </p:txBody>
      </p:sp>
      <p:sp>
        <p:nvSpPr>
          <p:cNvPr name="TextBox 13" id="13"/>
          <p:cNvSpPr txBox="true"/>
          <p:nvPr/>
        </p:nvSpPr>
        <p:spPr>
          <a:xfrm rot="0">
            <a:off x="1028700" y="6642345"/>
            <a:ext cx="6053568" cy="1056115"/>
          </a:xfrm>
          <a:prstGeom prst="rect">
            <a:avLst/>
          </a:prstGeom>
        </p:spPr>
        <p:txBody>
          <a:bodyPr anchor="t" rtlCol="false" tIns="0" lIns="0" bIns="0" rIns="0">
            <a:spAutoFit/>
          </a:bodyPr>
          <a:lstStyle/>
          <a:p>
            <a:pPr algn="ctr">
              <a:lnSpc>
                <a:spcPts val="7413"/>
              </a:lnSpc>
              <a:spcBef>
                <a:spcPct val="0"/>
              </a:spcBef>
            </a:pPr>
            <a:r>
              <a:rPr lang="en-US" b="true" sz="5295">
                <a:solidFill>
                  <a:srgbClr val="000000"/>
                </a:solidFill>
                <a:latin typeface="Agrandir Bold"/>
                <a:ea typeface="Agrandir Bold"/>
                <a:cs typeface="Agrandir Bold"/>
                <a:sym typeface="Agrandir Bold"/>
              </a:rPr>
              <a:t>Exemple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6802992">
            <a:off x="-1092430" y="-2256521"/>
            <a:ext cx="4242260" cy="4513043"/>
          </a:xfrm>
          <a:custGeom>
            <a:avLst/>
            <a:gdLst/>
            <a:ahLst/>
            <a:cxnLst/>
            <a:rect r="r" b="b" t="t" l="l"/>
            <a:pathLst>
              <a:path h="4513043" w="4242260">
                <a:moveTo>
                  <a:pt x="0" y="0"/>
                </a:moveTo>
                <a:lnTo>
                  <a:pt x="4242260" y="0"/>
                </a:lnTo>
                <a:lnTo>
                  <a:pt x="4242260" y="4513042"/>
                </a:lnTo>
                <a:lnTo>
                  <a:pt x="0" y="4513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89142">
            <a:off x="13538267" y="6908781"/>
            <a:ext cx="11022365" cy="10127047"/>
          </a:xfrm>
          <a:custGeom>
            <a:avLst/>
            <a:gdLst/>
            <a:ahLst/>
            <a:cxnLst/>
            <a:rect r="r" b="b" t="t" l="l"/>
            <a:pathLst>
              <a:path h="10127047" w="11022365">
                <a:moveTo>
                  <a:pt x="0" y="0"/>
                </a:moveTo>
                <a:lnTo>
                  <a:pt x="11022366" y="0"/>
                </a:lnTo>
                <a:lnTo>
                  <a:pt x="11022366" y="10127047"/>
                </a:lnTo>
                <a:lnTo>
                  <a:pt x="0" y="101270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197150">
            <a:off x="10370660" y="-192503"/>
            <a:ext cx="1209265" cy="1121593"/>
          </a:xfrm>
          <a:custGeom>
            <a:avLst/>
            <a:gdLst/>
            <a:ahLst/>
            <a:cxnLst/>
            <a:rect r="r" b="b" t="t" l="l"/>
            <a:pathLst>
              <a:path h="1121593" w="1209265">
                <a:moveTo>
                  <a:pt x="0" y="0"/>
                </a:moveTo>
                <a:lnTo>
                  <a:pt x="1209265" y="0"/>
                </a:lnTo>
                <a:lnTo>
                  <a:pt x="1209265" y="1121593"/>
                </a:lnTo>
                <a:lnTo>
                  <a:pt x="0" y="1121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461674" y="-1231629"/>
            <a:ext cx="4204062" cy="4074119"/>
          </a:xfrm>
          <a:custGeom>
            <a:avLst/>
            <a:gdLst/>
            <a:ahLst/>
            <a:cxnLst/>
            <a:rect r="r" b="b" t="t" l="l"/>
            <a:pathLst>
              <a:path h="4074119" w="4204062">
                <a:moveTo>
                  <a:pt x="0" y="0"/>
                </a:moveTo>
                <a:lnTo>
                  <a:pt x="4204063" y="0"/>
                </a:lnTo>
                <a:lnTo>
                  <a:pt x="4204063" y="4074119"/>
                </a:lnTo>
                <a:lnTo>
                  <a:pt x="0" y="40741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7710166" y="594852"/>
            <a:ext cx="5749360" cy="1514475"/>
          </a:xfrm>
          <a:prstGeom prst="rect">
            <a:avLst/>
          </a:prstGeom>
        </p:spPr>
        <p:txBody>
          <a:bodyPr anchor="t" rtlCol="false" tIns="0" lIns="0" bIns="0" rIns="0">
            <a:spAutoFit/>
          </a:bodyPr>
          <a:lstStyle/>
          <a:p>
            <a:pPr algn="l" marL="0" indent="0" lvl="0">
              <a:lnSpc>
                <a:spcPts val="11999"/>
              </a:lnSpc>
              <a:spcBef>
                <a:spcPct val="0"/>
              </a:spcBef>
            </a:pPr>
            <a:r>
              <a:rPr lang="en-US" sz="9999" spc="199">
                <a:solidFill>
                  <a:srgbClr val="000000"/>
                </a:solidFill>
                <a:latin typeface="Gagalin"/>
                <a:ea typeface="Gagalin"/>
                <a:cs typeface="Gagalin"/>
                <a:sym typeface="Gagalin"/>
              </a:rPr>
              <a:t>plan</a:t>
            </a:r>
          </a:p>
        </p:txBody>
      </p:sp>
      <p:grpSp>
        <p:nvGrpSpPr>
          <p:cNvPr name="Group 8" id="8"/>
          <p:cNvGrpSpPr/>
          <p:nvPr/>
        </p:nvGrpSpPr>
        <p:grpSpPr>
          <a:xfrm rot="0">
            <a:off x="1929018" y="2341013"/>
            <a:ext cx="765441" cy="741782"/>
            <a:chOff x="0" y="0"/>
            <a:chExt cx="1020588" cy="989043"/>
          </a:xfrm>
        </p:grpSpPr>
        <p:sp>
          <p:nvSpPr>
            <p:cNvPr name="Freeform 9" id="9"/>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1.</a:t>
              </a:r>
            </a:p>
          </p:txBody>
        </p:sp>
      </p:grpSp>
      <p:grpSp>
        <p:nvGrpSpPr>
          <p:cNvPr name="Group 11" id="11"/>
          <p:cNvGrpSpPr/>
          <p:nvPr/>
        </p:nvGrpSpPr>
        <p:grpSpPr>
          <a:xfrm rot="0">
            <a:off x="1929018" y="3576114"/>
            <a:ext cx="765441" cy="741782"/>
            <a:chOff x="0" y="0"/>
            <a:chExt cx="1020588" cy="989043"/>
          </a:xfrm>
        </p:grpSpPr>
        <p:sp>
          <p:nvSpPr>
            <p:cNvPr name="Freeform 12" id="12"/>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2.</a:t>
              </a:r>
            </a:p>
          </p:txBody>
        </p:sp>
      </p:grpSp>
      <p:grpSp>
        <p:nvGrpSpPr>
          <p:cNvPr name="Group 14" id="14"/>
          <p:cNvGrpSpPr/>
          <p:nvPr/>
        </p:nvGrpSpPr>
        <p:grpSpPr>
          <a:xfrm rot="0">
            <a:off x="1929018" y="4811215"/>
            <a:ext cx="765441" cy="741782"/>
            <a:chOff x="0" y="0"/>
            <a:chExt cx="1020588" cy="989043"/>
          </a:xfrm>
        </p:grpSpPr>
        <p:sp>
          <p:nvSpPr>
            <p:cNvPr name="Freeform 15" id="15"/>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3.</a:t>
              </a:r>
            </a:p>
          </p:txBody>
        </p:sp>
      </p:grpSp>
      <p:grpSp>
        <p:nvGrpSpPr>
          <p:cNvPr name="Group 17" id="17"/>
          <p:cNvGrpSpPr/>
          <p:nvPr/>
        </p:nvGrpSpPr>
        <p:grpSpPr>
          <a:xfrm rot="0">
            <a:off x="1929018" y="6046316"/>
            <a:ext cx="765441" cy="741782"/>
            <a:chOff x="0" y="0"/>
            <a:chExt cx="1020588" cy="989043"/>
          </a:xfrm>
        </p:grpSpPr>
        <p:sp>
          <p:nvSpPr>
            <p:cNvPr name="Freeform 18" id="18"/>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4.</a:t>
              </a:r>
            </a:p>
          </p:txBody>
        </p:sp>
      </p:grpSp>
      <p:grpSp>
        <p:nvGrpSpPr>
          <p:cNvPr name="Group 20" id="20"/>
          <p:cNvGrpSpPr/>
          <p:nvPr/>
        </p:nvGrpSpPr>
        <p:grpSpPr>
          <a:xfrm rot="0">
            <a:off x="1929018" y="7281417"/>
            <a:ext cx="765441" cy="741782"/>
            <a:chOff x="0" y="0"/>
            <a:chExt cx="1020588" cy="989043"/>
          </a:xfrm>
        </p:grpSpPr>
        <p:sp>
          <p:nvSpPr>
            <p:cNvPr name="Freeform 21" id="21"/>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5.</a:t>
              </a:r>
            </a:p>
          </p:txBody>
        </p:sp>
      </p:grpSp>
      <p:grpSp>
        <p:nvGrpSpPr>
          <p:cNvPr name="Group 23" id="23"/>
          <p:cNvGrpSpPr/>
          <p:nvPr/>
        </p:nvGrpSpPr>
        <p:grpSpPr>
          <a:xfrm rot="0">
            <a:off x="1929018" y="8516518"/>
            <a:ext cx="765441" cy="741782"/>
            <a:chOff x="0" y="0"/>
            <a:chExt cx="1020588" cy="989043"/>
          </a:xfrm>
        </p:grpSpPr>
        <p:sp>
          <p:nvSpPr>
            <p:cNvPr name="Freeform 24" id="24"/>
            <p:cNvSpPr/>
            <p:nvPr/>
          </p:nvSpPr>
          <p:spPr>
            <a:xfrm flipH="false" flipV="false" rot="0">
              <a:off x="0" y="0"/>
              <a:ext cx="1020588" cy="989043"/>
            </a:xfrm>
            <a:custGeom>
              <a:avLst/>
              <a:gdLst/>
              <a:ahLst/>
              <a:cxnLst/>
              <a:rect r="r" b="b" t="t" l="l"/>
              <a:pathLst>
                <a:path h="989043" w="1020588">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54216" y="-2505"/>
              <a:ext cx="712157" cy="946428"/>
            </a:xfrm>
            <a:prstGeom prst="rect">
              <a:avLst/>
            </a:prstGeom>
          </p:spPr>
          <p:txBody>
            <a:bodyPr anchor="t" rtlCol="false" tIns="0" lIns="0" bIns="0" rIns="0">
              <a:spAutoFit/>
            </a:bodyPr>
            <a:lstStyle/>
            <a:p>
              <a:pPr algn="ctr">
                <a:lnSpc>
                  <a:spcPts val="5777"/>
                </a:lnSpc>
              </a:pPr>
              <a:r>
                <a:rPr lang="en-US" sz="4443" spc="88">
                  <a:solidFill>
                    <a:srgbClr val="000000"/>
                  </a:solidFill>
                  <a:latin typeface="Gagalin"/>
                  <a:ea typeface="Gagalin"/>
                  <a:cs typeface="Gagalin"/>
                  <a:sym typeface="Gagalin"/>
                </a:rPr>
                <a:t>6.</a:t>
              </a:r>
            </a:p>
          </p:txBody>
        </p:sp>
      </p:grpSp>
      <p:sp>
        <p:nvSpPr>
          <p:cNvPr name="Freeform 26" id="26"/>
          <p:cNvSpPr/>
          <p:nvPr/>
        </p:nvSpPr>
        <p:spPr>
          <a:xfrm flipH="false" flipV="false" rot="0">
            <a:off x="15098631" y="-416990"/>
            <a:ext cx="4321338" cy="3424660"/>
          </a:xfrm>
          <a:custGeom>
            <a:avLst/>
            <a:gdLst/>
            <a:ahLst/>
            <a:cxnLst/>
            <a:rect r="r" b="b" t="t" l="l"/>
            <a:pathLst>
              <a:path h="3424660" w="4321338">
                <a:moveTo>
                  <a:pt x="0" y="0"/>
                </a:moveTo>
                <a:lnTo>
                  <a:pt x="4321338" y="0"/>
                </a:lnTo>
                <a:lnTo>
                  <a:pt x="4321338" y="3424660"/>
                </a:lnTo>
                <a:lnTo>
                  <a:pt x="0" y="34246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3485034" y="2090277"/>
            <a:ext cx="6101196" cy="1140460"/>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What is Informative or Explanatory Writing?</a:t>
            </a:r>
          </a:p>
        </p:txBody>
      </p:sp>
      <p:sp>
        <p:nvSpPr>
          <p:cNvPr name="TextBox 28" id="28"/>
          <p:cNvSpPr txBox="true"/>
          <p:nvPr/>
        </p:nvSpPr>
        <p:spPr>
          <a:xfrm rot="0">
            <a:off x="3485034" y="3587316"/>
            <a:ext cx="6101196" cy="616585"/>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Types of Informative Texts</a:t>
            </a:r>
          </a:p>
        </p:txBody>
      </p:sp>
      <p:sp>
        <p:nvSpPr>
          <p:cNvPr name="TextBox 29" id="29"/>
          <p:cNvSpPr txBox="true"/>
          <p:nvPr/>
        </p:nvSpPr>
        <p:spPr>
          <a:xfrm rot="0">
            <a:off x="3485034" y="4822417"/>
            <a:ext cx="6101196" cy="616585"/>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Important Qualities</a:t>
            </a:r>
          </a:p>
        </p:txBody>
      </p:sp>
      <p:sp>
        <p:nvSpPr>
          <p:cNvPr name="TextBox 30" id="30"/>
          <p:cNvSpPr txBox="true"/>
          <p:nvPr/>
        </p:nvSpPr>
        <p:spPr>
          <a:xfrm rot="0">
            <a:off x="3485034" y="6057518"/>
            <a:ext cx="6101196" cy="616585"/>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Structural Features</a:t>
            </a:r>
          </a:p>
        </p:txBody>
      </p:sp>
      <p:sp>
        <p:nvSpPr>
          <p:cNvPr name="TextBox 31" id="31"/>
          <p:cNvSpPr txBox="true"/>
          <p:nvPr/>
        </p:nvSpPr>
        <p:spPr>
          <a:xfrm rot="0">
            <a:off x="3485034" y="7293228"/>
            <a:ext cx="6101196" cy="616585"/>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Style, Tone and Formality</a:t>
            </a:r>
          </a:p>
        </p:txBody>
      </p:sp>
      <p:sp>
        <p:nvSpPr>
          <p:cNvPr name="TextBox 32" id="32"/>
          <p:cNvSpPr txBox="true"/>
          <p:nvPr/>
        </p:nvSpPr>
        <p:spPr>
          <a:xfrm rot="0">
            <a:off x="3485034" y="8528938"/>
            <a:ext cx="6101196" cy="616585"/>
          </a:xfrm>
          <a:prstGeom prst="rect">
            <a:avLst/>
          </a:prstGeom>
        </p:spPr>
        <p:txBody>
          <a:bodyPr anchor="t" rtlCol="false" tIns="0" lIns="0" bIns="0" rIns="0">
            <a:spAutoFit/>
          </a:bodyPr>
          <a:lstStyle/>
          <a:p>
            <a:pPr algn="l">
              <a:lnSpc>
                <a:spcPts val="4159"/>
              </a:lnSpc>
            </a:pPr>
            <a:r>
              <a:rPr lang="en-US" sz="3199" spc="63">
                <a:solidFill>
                  <a:srgbClr val="000000"/>
                </a:solidFill>
                <a:latin typeface="Agrandir"/>
                <a:ea typeface="Agrandir"/>
                <a:cs typeface="Agrandir"/>
                <a:sym typeface="Agrandir"/>
              </a:rPr>
              <a:t>Primary &amp; Secondary Sources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7660" y="2799454"/>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1424907" y="6080863"/>
            <a:ext cx="5545087" cy="3894865"/>
          </a:xfrm>
          <a:custGeom>
            <a:avLst/>
            <a:gdLst/>
            <a:ahLst/>
            <a:cxnLst/>
            <a:rect r="r" b="b" t="t" l="l"/>
            <a:pathLst>
              <a:path h="3894865" w="5545087">
                <a:moveTo>
                  <a:pt x="0" y="0"/>
                </a:moveTo>
                <a:lnTo>
                  <a:pt x="5545087" y="0"/>
                </a:lnTo>
                <a:lnTo>
                  <a:pt x="5545087" y="3894865"/>
                </a:lnTo>
                <a:lnTo>
                  <a:pt x="0" y="3894865"/>
                </a:lnTo>
                <a:lnTo>
                  <a:pt x="0" y="0"/>
                </a:lnTo>
                <a:close/>
              </a:path>
            </a:pathLst>
          </a:custGeom>
          <a:blipFill>
            <a:blip r:embed="rId7"/>
            <a:stretch>
              <a:fillRect l="-5551" t="0" r="0" b="0"/>
            </a:stretch>
          </a:blipFill>
        </p:spPr>
      </p:sp>
      <p:sp>
        <p:nvSpPr>
          <p:cNvPr name="TextBox 9" id="9"/>
          <p:cNvSpPr txBox="true"/>
          <p:nvPr/>
        </p:nvSpPr>
        <p:spPr>
          <a:xfrm rot="0">
            <a:off x="459176" y="-172784"/>
            <a:ext cx="14970986" cy="3025774"/>
          </a:xfrm>
          <a:prstGeom prst="rect">
            <a:avLst/>
          </a:prstGeom>
        </p:spPr>
        <p:txBody>
          <a:bodyPr anchor="t" rtlCol="false" tIns="0" lIns="0" bIns="0" rIns="0">
            <a:spAutoFit/>
          </a:bodyPr>
          <a:lstStyle/>
          <a:p>
            <a:pPr algn="ctr">
              <a:lnSpc>
                <a:spcPts val="11200"/>
              </a:lnSpc>
            </a:pPr>
            <a:r>
              <a:rPr lang="en-US" b="true" sz="8000">
                <a:solidFill>
                  <a:srgbClr val="000000"/>
                </a:solidFill>
                <a:latin typeface="Agrandir Bold"/>
                <a:ea typeface="Agrandir Bold"/>
                <a:cs typeface="Agrandir Bold"/>
                <a:sym typeface="Agrandir Bold"/>
              </a:rPr>
              <a:t>Les phases de la gestion de la classe</a:t>
            </a:r>
          </a:p>
        </p:txBody>
      </p:sp>
      <p:sp>
        <p:nvSpPr>
          <p:cNvPr name="TextBox 10" id="10"/>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1" id="11"/>
          <p:cNvSpPr txBox="true"/>
          <p:nvPr/>
        </p:nvSpPr>
        <p:spPr>
          <a:xfrm rot="0">
            <a:off x="1706647" y="2331700"/>
            <a:ext cx="3398316"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Maintien</a:t>
            </a:r>
          </a:p>
        </p:txBody>
      </p:sp>
      <p:sp>
        <p:nvSpPr>
          <p:cNvPr name="TextBox 12" id="12"/>
          <p:cNvSpPr txBox="true"/>
          <p:nvPr/>
        </p:nvSpPr>
        <p:spPr>
          <a:xfrm rot="0">
            <a:off x="197326" y="3390007"/>
            <a:ext cx="17893347" cy="1966956"/>
          </a:xfrm>
          <a:prstGeom prst="rect">
            <a:avLst/>
          </a:prstGeom>
        </p:spPr>
        <p:txBody>
          <a:bodyPr anchor="t" rtlCol="false" tIns="0" lIns="0" bIns="0" rIns="0">
            <a:spAutoFit/>
          </a:bodyPr>
          <a:lstStyle/>
          <a:p>
            <a:pPr algn="ctr">
              <a:lnSpc>
                <a:spcPts val="4985"/>
              </a:lnSpc>
              <a:spcBef>
                <a:spcPct val="0"/>
              </a:spcBef>
            </a:pPr>
            <a:r>
              <a:rPr lang="en-US" b="true" sz="3560">
                <a:solidFill>
                  <a:srgbClr val="000000"/>
                </a:solidFill>
                <a:latin typeface="Agrandir Bold"/>
                <a:ea typeface="Agrandir Bold"/>
                <a:cs typeface="Agrandir Bold"/>
                <a:sym typeface="Agrandir Bold"/>
              </a:rPr>
              <a:t>Le maintien correspond à l’ensemble des actions menées par l’enseignant pendant le déroulement de la séance pour conserver un climat de classe calme et propice au travail scolaire.</a:t>
            </a:r>
          </a:p>
        </p:txBody>
      </p:sp>
      <p:sp>
        <p:nvSpPr>
          <p:cNvPr name="TextBox 13" id="13"/>
          <p:cNvSpPr txBox="true"/>
          <p:nvPr/>
        </p:nvSpPr>
        <p:spPr>
          <a:xfrm rot="0">
            <a:off x="1235840" y="6792914"/>
            <a:ext cx="8931622" cy="2521802"/>
          </a:xfrm>
          <a:prstGeom prst="rect">
            <a:avLst/>
          </a:prstGeom>
        </p:spPr>
        <p:txBody>
          <a:bodyPr anchor="t" rtlCol="false" tIns="0" lIns="0" bIns="0" rIns="0">
            <a:spAutoFit/>
          </a:bodyPr>
          <a:lstStyle/>
          <a:p>
            <a:pPr algn="l" marL="748406" indent="-374203" lvl="1">
              <a:lnSpc>
                <a:spcPts val="4853"/>
              </a:lnSpc>
              <a:buFont typeface="Arial"/>
              <a:buChar char="•"/>
            </a:pPr>
            <a:r>
              <a:rPr lang="en-US" sz="3466">
                <a:solidFill>
                  <a:srgbClr val="000000"/>
                </a:solidFill>
                <a:latin typeface="Agrandir"/>
                <a:ea typeface="Agrandir"/>
                <a:cs typeface="Agrandir"/>
                <a:sym typeface="Agrandir"/>
              </a:rPr>
              <a:t>Encourager les comportements positifs</a:t>
            </a:r>
          </a:p>
          <a:p>
            <a:pPr algn="l" marL="748406" indent="-374203" lvl="1">
              <a:lnSpc>
                <a:spcPts val="4853"/>
              </a:lnSpc>
              <a:buFont typeface="Arial"/>
              <a:buChar char="•"/>
            </a:pPr>
            <a:r>
              <a:rPr lang="en-US" sz="3466">
                <a:solidFill>
                  <a:srgbClr val="000000"/>
                </a:solidFill>
                <a:latin typeface="Agrandir"/>
                <a:ea typeface="Agrandir"/>
                <a:cs typeface="Agrandir"/>
                <a:sym typeface="Agrandir"/>
              </a:rPr>
              <a:t>Valoriser les efforts des élèves</a:t>
            </a:r>
          </a:p>
          <a:p>
            <a:pPr algn="l" marL="748406" indent="-374203" lvl="1">
              <a:lnSpc>
                <a:spcPts val="4853"/>
              </a:lnSpc>
              <a:buFont typeface="Arial"/>
              <a:buChar char="•"/>
            </a:pPr>
            <a:r>
              <a:rPr lang="en-US" sz="3466">
                <a:solidFill>
                  <a:srgbClr val="000000"/>
                </a:solidFill>
                <a:latin typeface="Agrandir"/>
                <a:ea typeface="Agrandir"/>
                <a:cs typeface="Agrandir"/>
                <a:sym typeface="Agrandir"/>
              </a:rPr>
              <a:t>Circuler entre les rangs</a:t>
            </a:r>
          </a:p>
          <a:p>
            <a:pPr algn="l" marL="748406" indent="-374203" lvl="1">
              <a:lnSpc>
                <a:spcPts val="4853"/>
              </a:lnSpc>
              <a:buFont typeface="Arial"/>
              <a:buChar char="•"/>
            </a:pPr>
            <a:r>
              <a:rPr lang="en-US" sz="3466">
                <a:solidFill>
                  <a:srgbClr val="000000"/>
                </a:solidFill>
                <a:latin typeface="Agrandir"/>
                <a:ea typeface="Agrandir"/>
                <a:cs typeface="Agrandir"/>
                <a:sym typeface="Agrandir"/>
              </a:rPr>
              <a:t>Surveiller attentivement la classe</a:t>
            </a:r>
          </a:p>
        </p:txBody>
      </p:sp>
      <p:sp>
        <p:nvSpPr>
          <p:cNvPr name="TextBox 14" id="14"/>
          <p:cNvSpPr txBox="true"/>
          <p:nvPr/>
        </p:nvSpPr>
        <p:spPr>
          <a:xfrm rot="0">
            <a:off x="1283863" y="5757013"/>
            <a:ext cx="1870918" cy="708264"/>
          </a:xfrm>
          <a:prstGeom prst="rect">
            <a:avLst/>
          </a:prstGeom>
        </p:spPr>
        <p:txBody>
          <a:bodyPr anchor="t" rtlCol="false" tIns="0" lIns="0" bIns="0" rIns="0">
            <a:spAutoFit/>
          </a:bodyPr>
          <a:lstStyle/>
          <a:p>
            <a:pPr algn="ctr">
              <a:lnSpc>
                <a:spcPts val="5061"/>
              </a:lnSpc>
              <a:spcBef>
                <a:spcPct val="0"/>
              </a:spcBef>
            </a:pPr>
            <a:r>
              <a:rPr lang="en-US" b="true" sz="3615">
                <a:solidFill>
                  <a:srgbClr val="000000"/>
                </a:solidFill>
                <a:latin typeface="Agrandir Bold"/>
                <a:ea typeface="Agrandir Bold"/>
                <a:cs typeface="Agrandir Bold"/>
                <a:sym typeface="Agrandir Bold"/>
              </a:rPr>
              <a:t>Exemple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7660" y="2799454"/>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1212355" y="6566203"/>
            <a:ext cx="5448227" cy="3625547"/>
          </a:xfrm>
          <a:custGeom>
            <a:avLst/>
            <a:gdLst/>
            <a:ahLst/>
            <a:cxnLst/>
            <a:rect r="r" b="b" t="t" l="l"/>
            <a:pathLst>
              <a:path h="3625547" w="5448227">
                <a:moveTo>
                  <a:pt x="0" y="0"/>
                </a:moveTo>
                <a:lnTo>
                  <a:pt x="5448227" y="0"/>
                </a:lnTo>
                <a:lnTo>
                  <a:pt x="5448227" y="3625547"/>
                </a:lnTo>
                <a:lnTo>
                  <a:pt x="0" y="3625547"/>
                </a:lnTo>
                <a:lnTo>
                  <a:pt x="0" y="0"/>
                </a:lnTo>
                <a:close/>
              </a:path>
            </a:pathLst>
          </a:custGeom>
          <a:blipFill>
            <a:blip r:embed="rId7"/>
            <a:stretch>
              <a:fillRect l="0" t="0" r="0" b="0"/>
            </a:stretch>
          </a:blipFill>
        </p:spPr>
      </p:sp>
      <p:sp>
        <p:nvSpPr>
          <p:cNvPr name="TextBox 9" id="9"/>
          <p:cNvSpPr txBox="true"/>
          <p:nvPr/>
        </p:nvSpPr>
        <p:spPr>
          <a:xfrm rot="0">
            <a:off x="459176" y="-172784"/>
            <a:ext cx="14970986" cy="3025774"/>
          </a:xfrm>
          <a:prstGeom prst="rect">
            <a:avLst/>
          </a:prstGeom>
        </p:spPr>
        <p:txBody>
          <a:bodyPr anchor="t" rtlCol="false" tIns="0" lIns="0" bIns="0" rIns="0">
            <a:spAutoFit/>
          </a:bodyPr>
          <a:lstStyle/>
          <a:p>
            <a:pPr algn="ctr">
              <a:lnSpc>
                <a:spcPts val="11200"/>
              </a:lnSpc>
            </a:pPr>
            <a:r>
              <a:rPr lang="en-US" b="true" sz="8000">
                <a:solidFill>
                  <a:srgbClr val="000000"/>
                </a:solidFill>
                <a:latin typeface="Agrandir Bold"/>
                <a:ea typeface="Agrandir Bold"/>
                <a:cs typeface="Agrandir Bold"/>
                <a:sym typeface="Agrandir Bold"/>
              </a:rPr>
              <a:t>Les phases de la gestion de la classe</a:t>
            </a:r>
          </a:p>
        </p:txBody>
      </p:sp>
      <p:sp>
        <p:nvSpPr>
          <p:cNvPr name="TextBox 10" id="10"/>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1" id="11"/>
          <p:cNvSpPr txBox="true"/>
          <p:nvPr/>
        </p:nvSpPr>
        <p:spPr>
          <a:xfrm rot="0">
            <a:off x="1283863" y="2380892"/>
            <a:ext cx="7060283"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Rétablissement</a:t>
            </a:r>
          </a:p>
        </p:txBody>
      </p:sp>
      <p:sp>
        <p:nvSpPr>
          <p:cNvPr name="TextBox 12" id="12"/>
          <p:cNvSpPr txBox="true"/>
          <p:nvPr/>
        </p:nvSpPr>
        <p:spPr>
          <a:xfrm rot="0">
            <a:off x="459176" y="3512782"/>
            <a:ext cx="15943842" cy="1966956"/>
          </a:xfrm>
          <a:prstGeom prst="rect">
            <a:avLst/>
          </a:prstGeom>
        </p:spPr>
        <p:txBody>
          <a:bodyPr anchor="t" rtlCol="false" tIns="0" lIns="0" bIns="0" rIns="0">
            <a:spAutoFit/>
          </a:bodyPr>
          <a:lstStyle/>
          <a:p>
            <a:pPr algn="ctr">
              <a:lnSpc>
                <a:spcPts val="4985"/>
              </a:lnSpc>
              <a:spcBef>
                <a:spcPct val="0"/>
              </a:spcBef>
            </a:pPr>
            <a:r>
              <a:rPr lang="en-US" b="true" sz="3560">
                <a:solidFill>
                  <a:srgbClr val="000000"/>
                </a:solidFill>
                <a:latin typeface="Agrandir Bold"/>
                <a:ea typeface="Agrandir Bold"/>
                <a:cs typeface="Agrandir Bold"/>
                <a:sym typeface="Agrandir Bold"/>
              </a:rPr>
              <a:t> Le rétablissement désigne les interventions effectuées par l’enseignant lorsqu’un problème de discipline apparaît, afin de restaurer l’ordre et le respect dans la classe.</a:t>
            </a:r>
          </a:p>
        </p:txBody>
      </p:sp>
      <p:sp>
        <p:nvSpPr>
          <p:cNvPr name="TextBox 13" id="13"/>
          <p:cNvSpPr txBox="true"/>
          <p:nvPr/>
        </p:nvSpPr>
        <p:spPr>
          <a:xfrm rot="0">
            <a:off x="629261" y="5846494"/>
            <a:ext cx="2990323" cy="708264"/>
          </a:xfrm>
          <a:prstGeom prst="rect">
            <a:avLst/>
          </a:prstGeom>
        </p:spPr>
        <p:txBody>
          <a:bodyPr anchor="t" rtlCol="false" tIns="0" lIns="0" bIns="0" rIns="0">
            <a:spAutoFit/>
          </a:bodyPr>
          <a:lstStyle/>
          <a:p>
            <a:pPr algn="ctr">
              <a:lnSpc>
                <a:spcPts val="5061"/>
              </a:lnSpc>
              <a:spcBef>
                <a:spcPct val="0"/>
              </a:spcBef>
            </a:pPr>
            <a:r>
              <a:rPr lang="en-US" b="true" sz="3615">
                <a:solidFill>
                  <a:srgbClr val="000000"/>
                </a:solidFill>
                <a:latin typeface="Agrandir Bold"/>
                <a:ea typeface="Agrandir Bold"/>
                <a:cs typeface="Agrandir Bold"/>
                <a:sym typeface="Agrandir Bold"/>
              </a:rPr>
              <a:t>Exemple</a:t>
            </a:r>
          </a:p>
        </p:txBody>
      </p:sp>
      <p:sp>
        <p:nvSpPr>
          <p:cNvPr name="TextBox 14" id="14"/>
          <p:cNvSpPr txBox="true"/>
          <p:nvPr/>
        </p:nvSpPr>
        <p:spPr>
          <a:xfrm rot="0">
            <a:off x="10476029" y="5836969"/>
            <a:ext cx="6920880" cy="700957"/>
          </a:xfrm>
          <a:prstGeom prst="rect">
            <a:avLst/>
          </a:prstGeom>
        </p:spPr>
        <p:txBody>
          <a:bodyPr anchor="t" rtlCol="false" tIns="0" lIns="0" bIns="0" rIns="0">
            <a:spAutoFit/>
          </a:bodyPr>
          <a:lstStyle/>
          <a:p>
            <a:pPr algn="ctr">
              <a:lnSpc>
                <a:spcPts val="4939"/>
              </a:lnSpc>
              <a:spcBef>
                <a:spcPct val="0"/>
              </a:spcBef>
            </a:pPr>
            <a:r>
              <a:rPr lang="en-US" b="true" sz="3528">
                <a:solidFill>
                  <a:srgbClr val="FDBF8F"/>
                </a:solidFill>
                <a:latin typeface="Agrandir Bold"/>
                <a:ea typeface="Agrandir Bold"/>
                <a:cs typeface="Agrandir Bold"/>
                <a:sym typeface="Agrandir Bold"/>
              </a:rPr>
              <a:t>C</a:t>
            </a:r>
            <a:r>
              <a:rPr lang="en-US" b="true" sz="3528">
                <a:solidFill>
                  <a:srgbClr val="FDBF8F"/>
                </a:solidFill>
                <a:latin typeface="Agrandir Bold"/>
                <a:ea typeface="Agrandir Bold"/>
                <a:cs typeface="Agrandir Bold"/>
                <a:sym typeface="Agrandir Bold"/>
              </a:rPr>
              <a:t>onflit entre deux apprenant</a:t>
            </a:r>
          </a:p>
        </p:txBody>
      </p:sp>
      <p:sp>
        <p:nvSpPr>
          <p:cNvPr name="TextBox 15" id="15"/>
          <p:cNvSpPr txBox="true"/>
          <p:nvPr/>
        </p:nvSpPr>
        <p:spPr>
          <a:xfrm rot="0">
            <a:off x="1028700" y="6721065"/>
            <a:ext cx="10704887" cy="2551556"/>
          </a:xfrm>
          <a:prstGeom prst="rect">
            <a:avLst/>
          </a:prstGeom>
        </p:spPr>
        <p:txBody>
          <a:bodyPr anchor="t" rtlCol="false" tIns="0" lIns="0" bIns="0" rIns="0">
            <a:spAutoFit/>
          </a:bodyPr>
          <a:lstStyle/>
          <a:p>
            <a:pPr algn="l" marL="611735" indent="-305868" lvl="1">
              <a:lnSpc>
                <a:spcPts val="3966"/>
              </a:lnSpc>
              <a:buFont typeface="Arial"/>
              <a:buChar char="•"/>
            </a:pPr>
            <a:r>
              <a:rPr lang="en-US" sz="2833">
                <a:solidFill>
                  <a:srgbClr val="000000"/>
                </a:solidFill>
                <a:latin typeface="Agrandir"/>
                <a:ea typeface="Agrandir"/>
                <a:cs typeface="Agrandir"/>
                <a:sym typeface="Agrandir"/>
              </a:rPr>
              <a:t>Arrêter l’activité et imposer le calme</a:t>
            </a:r>
          </a:p>
          <a:p>
            <a:pPr algn="l" marL="611735" indent="-305868" lvl="1">
              <a:lnSpc>
                <a:spcPts val="3966"/>
              </a:lnSpc>
              <a:buFont typeface="Arial"/>
              <a:buChar char="•"/>
            </a:pPr>
            <a:r>
              <a:rPr lang="en-US" sz="2833">
                <a:solidFill>
                  <a:srgbClr val="000000"/>
                </a:solidFill>
                <a:latin typeface="Agrandir"/>
                <a:ea typeface="Agrandir"/>
                <a:cs typeface="Agrandir"/>
                <a:sym typeface="Agrandir"/>
              </a:rPr>
              <a:t>Séparer les deux apprenants</a:t>
            </a:r>
          </a:p>
          <a:p>
            <a:pPr algn="l" marL="611735" indent="-305868" lvl="1">
              <a:lnSpc>
                <a:spcPts val="3966"/>
              </a:lnSpc>
              <a:buFont typeface="Arial"/>
              <a:buChar char="•"/>
            </a:pPr>
            <a:r>
              <a:rPr lang="en-US" sz="2833">
                <a:solidFill>
                  <a:srgbClr val="000000"/>
                </a:solidFill>
                <a:latin typeface="Agrandir"/>
                <a:ea typeface="Agrandir"/>
                <a:cs typeface="Agrandir"/>
                <a:sym typeface="Agrandir"/>
              </a:rPr>
              <a:t>Écouter brièvement chaque apprenant</a:t>
            </a:r>
          </a:p>
          <a:p>
            <a:pPr algn="l" marL="611735" indent="-305868" lvl="1">
              <a:lnSpc>
                <a:spcPts val="3966"/>
              </a:lnSpc>
              <a:buFont typeface="Arial"/>
              <a:buChar char="•"/>
            </a:pPr>
            <a:r>
              <a:rPr lang="en-US" sz="2833">
                <a:solidFill>
                  <a:srgbClr val="000000"/>
                </a:solidFill>
                <a:latin typeface="Agrandir"/>
                <a:ea typeface="Agrandir"/>
                <a:cs typeface="Agrandir"/>
                <a:sym typeface="Agrandir"/>
              </a:rPr>
              <a:t>Appliquer une sanction ou une solution juste selon le règlemen</a:t>
            </a:r>
            <a:r>
              <a:rPr lang="en-US" b="true" sz="2833">
                <a:solidFill>
                  <a:srgbClr val="000000"/>
                </a:solidFill>
                <a:latin typeface="Agrandir Bold"/>
                <a:ea typeface="Agrandir Bold"/>
                <a:cs typeface="Agrandir Bold"/>
                <a:sym typeface="Agrandir Bold"/>
              </a:rPr>
              <a:t>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8237534"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028700" y="3155658"/>
            <a:ext cx="16396965" cy="5244573"/>
          </a:xfrm>
          <a:prstGeom prst="rect">
            <a:avLst/>
          </a:prstGeom>
        </p:spPr>
        <p:txBody>
          <a:bodyPr anchor="t" rtlCol="false" tIns="0" lIns="0" bIns="0" rIns="0">
            <a:spAutoFit/>
          </a:bodyPr>
          <a:lstStyle/>
          <a:p>
            <a:pPr algn="ctr">
              <a:lnSpc>
                <a:spcPts val="6774"/>
              </a:lnSpc>
              <a:spcBef>
                <a:spcPct val="0"/>
              </a:spcBef>
            </a:pPr>
            <a:r>
              <a:rPr lang="en-US" sz="4839">
                <a:solidFill>
                  <a:srgbClr val="000000"/>
                </a:solidFill>
                <a:latin typeface="Agrandir"/>
                <a:ea typeface="Agrandir"/>
                <a:cs typeface="Agrandir"/>
                <a:sym typeface="Agrandir"/>
              </a:rPr>
              <a:t>La gestion de l’apprentissage selon l’approche par compétences consiste à organiser, planifier et réguler les situations d’enseignement afin de permettre à l’apprenant de mobiliser un ensemble de ressources (savoirs, savoir-faire, savoir-être) pour résoudre des situations complexes et signifiantes.</a:t>
            </a: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4746477"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Définition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509006" y="2821256"/>
            <a:ext cx="13516817" cy="7820108"/>
          </a:xfrm>
          <a:prstGeom prst="rect">
            <a:avLst/>
          </a:prstGeom>
        </p:spPr>
        <p:txBody>
          <a:bodyPr anchor="t" rtlCol="false" tIns="0" lIns="0" bIns="0" rIns="0">
            <a:spAutoFit/>
          </a:bodyPr>
          <a:lstStyle/>
          <a:p>
            <a:pPr algn="l">
              <a:lnSpc>
                <a:spcPts val="6820"/>
              </a:lnSpc>
            </a:pPr>
            <a:r>
              <a:rPr lang="en-US" sz="4871">
                <a:solidFill>
                  <a:srgbClr val="000000"/>
                </a:solidFill>
                <a:latin typeface="Agrandir"/>
                <a:ea typeface="Agrandir"/>
                <a:cs typeface="Agrandir"/>
                <a:sym typeface="Agrandir"/>
              </a:rPr>
              <a:t>Dans cette approche :</a:t>
            </a:r>
          </a:p>
          <a:p>
            <a:pPr algn="l">
              <a:lnSpc>
                <a:spcPts val="6820"/>
              </a:lnSpc>
            </a:pPr>
          </a:p>
          <a:p>
            <a:pPr algn="l" marL="1051803" indent="-525902" lvl="1">
              <a:lnSpc>
                <a:spcPts val="6820"/>
              </a:lnSpc>
              <a:buFont typeface="Arial"/>
              <a:buChar char="•"/>
            </a:pPr>
            <a:r>
              <a:rPr lang="en-US" sz="4871">
                <a:solidFill>
                  <a:srgbClr val="000000"/>
                </a:solidFill>
                <a:latin typeface="Agrandir"/>
                <a:ea typeface="Agrandir"/>
                <a:cs typeface="Agrandir"/>
                <a:sym typeface="Agrandir"/>
              </a:rPr>
              <a:t>L’élève est acteur de son apprentissage </a:t>
            </a:r>
          </a:p>
          <a:p>
            <a:pPr algn="l" marL="1051803" indent="-525902" lvl="1">
              <a:lnSpc>
                <a:spcPts val="6820"/>
              </a:lnSpc>
              <a:buFont typeface="Arial"/>
              <a:buChar char="•"/>
            </a:pPr>
            <a:r>
              <a:rPr lang="en-US" sz="4871">
                <a:solidFill>
                  <a:srgbClr val="000000"/>
                </a:solidFill>
                <a:latin typeface="Agrandir"/>
                <a:ea typeface="Agrandir"/>
                <a:cs typeface="Agrandir"/>
                <a:sym typeface="Agrandir"/>
              </a:rPr>
              <a:t>L</a:t>
            </a:r>
            <a:r>
              <a:rPr lang="en-US" sz="4871">
                <a:solidFill>
                  <a:srgbClr val="000000"/>
                </a:solidFill>
                <a:latin typeface="Agrandir"/>
                <a:ea typeface="Agrandir"/>
                <a:cs typeface="Agrandir"/>
                <a:sym typeface="Agrandir"/>
              </a:rPr>
              <a:t>’enseignant devient médiateur et accompagnateur </a:t>
            </a:r>
          </a:p>
          <a:p>
            <a:pPr algn="l" marL="1051803" indent="-525902" lvl="1">
              <a:lnSpc>
                <a:spcPts val="6820"/>
              </a:lnSpc>
              <a:spcBef>
                <a:spcPct val="0"/>
              </a:spcBef>
              <a:buFont typeface="Arial"/>
              <a:buChar char="•"/>
            </a:pPr>
            <a:r>
              <a:rPr lang="en-US" sz="4871">
                <a:solidFill>
                  <a:srgbClr val="000000"/>
                </a:solidFill>
                <a:latin typeface="Agrandir"/>
                <a:ea typeface="Agrandir"/>
                <a:cs typeface="Agrandir"/>
                <a:sym typeface="Agrandir"/>
              </a:rPr>
              <a:t>L</a:t>
            </a:r>
            <a:r>
              <a:rPr lang="en-US" sz="4871">
                <a:solidFill>
                  <a:srgbClr val="000000"/>
                </a:solidFill>
                <a:latin typeface="Agrandir"/>
                <a:ea typeface="Agrandir"/>
                <a:cs typeface="Agrandir"/>
                <a:sym typeface="Agrandir"/>
              </a:rPr>
              <a:t>’apprentissage se fait par l’action et la résolution de problèmes, et non par la simple mémorisation</a:t>
            </a:r>
          </a:p>
          <a:p>
            <a:pPr algn="l">
              <a:lnSpc>
                <a:spcPts val="682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4746477"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Définition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391782" y="2849831"/>
            <a:ext cx="15166879" cy="8515686"/>
          </a:xfrm>
          <a:prstGeom prst="rect">
            <a:avLst/>
          </a:prstGeom>
        </p:spPr>
        <p:txBody>
          <a:bodyPr anchor="t" rtlCol="false" tIns="0" lIns="0" bIns="0" rIns="0">
            <a:spAutoFit/>
          </a:bodyPr>
          <a:lstStyle/>
          <a:p>
            <a:pPr algn="l">
              <a:lnSpc>
                <a:spcPts val="5756"/>
              </a:lnSpc>
            </a:pPr>
            <a:r>
              <a:rPr lang="en-US" sz="4111" b="true">
                <a:solidFill>
                  <a:srgbClr val="000000"/>
                </a:solidFill>
                <a:latin typeface="Agrandir Bold"/>
                <a:ea typeface="Agrandir Bold"/>
                <a:cs typeface="Agrandir Bold"/>
                <a:sym typeface="Agrandir Bold"/>
              </a:rPr>
              <a:t>Définition</a:t>
            </a:r>
          </a:p>
          <a:p>
            <a:pPr algn="l">
              <a:lnSpc>
                <a:spcPts val="6176"/>
              </a:lnSpc>
            </a:pPr>
            <a:r>
              <a:rPr lang="en-US" sz="4411">
                <a:solidFill>
                  <a:srgbClr val="000000"/>
                </a:solidFill>
                <a:latin typeface="Agrandir"/>
                <a:ea typeface="Agrandir"/>
                <a:cs typeface="Agrandir"/>
                <a:sym typeface="Agrandir"/>
              </a:rPr>
              <a:t>Une situation est un contexte pédagogique organisé dans lequel l’élève est placé afin de réaliser une tâche donnée.</a:t>
            </a:r>
          </a:p>
          <a:p>
            <a:pPr algn="l">
              <a:lnSpc>
                <a:spcPts val="6176"/>
              </a:lnSpc>
            </a:pPr>
            <a:r>
              <a:rPr lang="en-US" sz="4411">
                <a:solidFill>
                  <a:srgbClr val="000000"/>
                </a:solidFill>
                <a:latin typeface="Agrandir"/>
                <a:ea typeface="Agrandir"/>
                <a:cs typeface="Agrandir"/>
                <a:sym typeface="Agrandir"/>
              </a:rPr>
              <a:t> </a:t>
            </a:r>
          </a:p>
          <a:p>
            <a:pPr algn="l">
              <a:lnSpc>
                <a:spcPts val="6176"/>
              </a:lnSpc>
            </a:pPr>
            <a:r>
              <a:rPr lang="en-US" sz="4411">
                <a:solidFill>
                  <a:srgbClr val="000000"/>
                </a:solidFill>
                <a:latin typeface="Agrandir"/>
                <a:ea typeface="Agrandir"/>
                <a:cs typeface="Agrandir"/>
                <a:sym typeface="Agrandir"/>
              </a:rPr>
              <a:t>Elle met en relation :</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un objectif d’apprentissage</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un contenu</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un contexte</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et une activité à réaliser</a:t>
            </a:r>
          </a:p>
          <a:p>
            <a:pPr algn="l">
              <a:lnSpc>
                <a:spcPts val="5756"/>
              </a:lnSpc>
            </a:pPr>
          </a:p>
          <a:p>
            <a:pPr algn="l">
              <a:lnSpc>
                <a:spcPts val="5756"/>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5469533"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La situation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293184" y="3151045"/>
            <a:ext cx="15134013" cy="6953586"/>
          </a:xfrm>
          <a:prstGeom prst="rect">
            <a:avLst/>
          </a:prstGeom>
        </p:spPr>
        <p:txBody>
          <a:bodyPr anchor="t" rtlCol="false" tIns="0" lIns="0" bIns="0" rIns="0">
            <a:spAutoFit/>
          </a:bodyPr>
          <a:lstStyle/>
          <a:p>
            <a:pPr algn="l">
              <a:lnSpc>
                <a:spcPts val="5756"/>
              </a:lnSpc>
            </a:pPr>
            <a:r>
              <a:rPr lang="en-US" sz="4111" b="true">
                <a:solidFill>
                  <a:srgbClr val="000000"/>
                </a:solidFill>
                <a:latin typeface="Agrandir Bold"/>
                <a:ea typeface="Agrandir Bold"/>
                <a:cs typeface="Agrandir Bold"/>
                <a:sym typeface="Agrandir Bold"/>
              </a:rPr>
              <a:t>Définition</a:t>
            </a:r>
          </a:p>
          <a:p>
            <a:pPr algn="l">
              <a:lnSpc>
                <a:spcPts val="6176"/>
              </a:lnSpc>
            </a:pPr>
          </a:p>
          <a:p>
            <a:pPr algn="l">
              <a:lnSpc>
                <a:spcPts val="6176"/>
              </a:lnSpc>
            </a:pPr>
            <a:r>
              <a:rPr lang="en-US" sz="4411">
                <a:solidFill>
                  <a:srgbClr val="000000"/>
                </a:solidFill>
                <a:latin typeface="Agrandir"/>
                <a:ea typeface="Agrandir"/>
                <a:cs typeface="Agrandir"/>
                <a:sym typeface="Agrandir"/>
              </a:rPr>
              <a:t>    </a:t>
            </a:r>
            <a:r>
              <a:rPr lang="en-US" sz="4411">
                <a:solidFill>
                  <a:srgbClr val="000000"/>
                </a:solidFill>
                <a:latin typeface="Agrandir"/>
                <a:ea typeface="Agrandir"/>
                <a:cs typeface="Agrandir"/>
                <a:sym typeface="Agrandir"/>
              </a:rPr>
              <a:t>Selo</a:t>
            </a:r>
            <a:r>
              <a:rPr lang="en-US" sz="4411">
                <a:solidFill>
                  <a:srgbClr val="000000"/>
                </a:solidFill>
                <a:latin typeface="Agrandir"/>
                <a:ea typeface="Agrandir"/>
                <a:cs typeface="Agrandir"/>
                <a:sym typeface="Agrandir"/>
              </a:rPr>
              <a:t>n la pédagogie par situation-problème, une situation-problème est une situation d’apprentissage dans laquelle l’élève est confronté à un obstacle intellectuel qu’il ne peut pas résoudre immédiatement avec ses connaissances antérieures.</a:t>
            </a:r>
          </a:p>
          <a:p>
            <a:pPr algn="l">
              <a:lnSpc>
                <a:spcPts val="5756"/>
              </a:lnSpc>
            </a:pPr>
          </a:p>
          <a:p>
            <a:pPr algn="l">
              <a:lnSpc>
                <a:spcPts val="5756"/>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9709276"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La situation-problème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293184" y="3151045"/>
            <a:ext cx="15134013" cy="6953586"/>
          </a:xfrm>
          <a:prstGeom prst="rect">
            <a:avLst/>
          </a:prstGeom>
        </p:spPr>
        <p:txBody>
          <a:bodyPr anchor="t" rtlCol="false" tIns="0" lIns="0" bIns="0" rIns="0">
            <a:spAutoFit/>
          </a:bodyPr>
          <a:lstStyle/>
          <a:p>
            <a:pPr algn="l">
              <a:lnSpc>
                <a:spcPts val="5756"/>
              </a:lnSpc>
            </a:pPr>
            <a:r>
              <a:rPr lang="en-US" sz="4111" b="true">
                <a:solidFill>
                  <a:srgbClr val="000000"/>
                </a:solidFill>
                <a:latin typeface="Agrandir Bold"/>
                <a:ea typeface="Agrandir Bold"/>
                <a:cs typeface="Agrandir Bold"/>
                <a:sym typeface="Agrandir Bold"/>
              </a:rPr>
              <a:t>Définition</a:t>
            </a:r>
          </a:p>
          <a:p>
            <a:pPr algn="l">
              <a:lnSpc>
                <a:spcPts val="6176"/>
              </a:lnSpc>
            </a:pPr>
          </a:p>
          <a:p>
            <a:pPr algn="l">
              <a:lnSpc>
                <a:spcPts val="6176"/>
              </a:lnSpc>
            </a:pPr>
            <a:r>
              <a:rPr lang="en-US" sz="4411">
                <a:solidFill>
                  <a:srgbClr val="000000"/>
                </a:solidFill>
                <a:latin typeface="Agrandir"/>
                <a:ea typeface="Agrandir"/>
                <a:cs typeface="Agrandir"/>
                <a:sym typeface="Agrandir"/>
              </a:rPr>
              <a:t>    E</a:t>
            </a:r>
            <a:r>
              <a:rPr lang="en-US" sz="4411">
                <a:solidFill>
                  <a:srgbClr val="000000"/>
                </a:solidFill>
                <a:latin typeface="Agrandir"/>
                <a:ea typeface="Agrandir"/>
                <a:cs typeface="Agrandir"/>
                <a:sym typeface="Agrandir"/>
              </a:rPr>
              <a:t>l</a:t>
            </a:r>
            <a:r>
              <a:rPr lang="en-US" sz="4411">
                <a:solidFill>
                  <a:srgbClr val="000000"/>
                </a:solidFill>
                <a:latin typeface="Agrandir"/>
                <a:ea typeface="Agrandir"/>
                <a:cs typeface="Agrandir"/>
                <a:sym typeface="Agrandir"/>
              </a:rPr>
              <a:t>le oblige l’élève à :</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réfléchir</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formuler des hypothèses</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chercher des stratégies</a:t>
            </a:r>
          </a:p>
          <a:p>
            <a:pPr algn="l" marL="952501" indent="-476251" lvl="1">
              <a:lnSpc>
                <a:spcPts val="6176"/>
              </a:lnSpc>
              <a:buFont typeface="Arial"/>
              <a:buChar char="•"/>
            </a:pPr>
            <a:r>
              <a:rPr lang="en-US" sz="4411">
                <a:solidFill>
                  <a:srgbClr val="000000"/>
                </a:solidFill>
                <a:latin typeface="Agrandir"/>
                <a:ea typeface="Agrandir"/>
                <a:cs typeface="Agrandir"/>
                <a:sym typeface="Agrandir"/>
              </a:rPr>
              <a:t>construire de nouveaux savoirs</a:t>
            </a:r>
          </a:p>
          <a:p>
            <a:pPr algn="l">
              <a:lnSpc>
                <a:spcPts val="5756"/>
              </a:lnSpc>
            </a:pPr>
          </a:p>
          <a:p>
            <a:pPr algn="l">
              <a:lnSpc>
                <a:spcPts val="5756"/>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9709276"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La situation-problème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380809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1. Elle contient un problème réel à résoudre</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Le pr</a:t>
            </a:r>
            <a:r>
              <a:rPr lang="en-US" sz="4200">
                <a:solidFill>
                  <a:srgbClr val="000000"/>
                </a:solidFill>
                <a:latin typeface="Agrandir"/>
                <a:ea typeface="Agrandir"/>
                <a:cs typeface="Agrandir"/>
                <a:sym typeface="Agrandir"/>
              </a:rPr>
              <a:t>oblème a du sens pour l’élève.</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Il</a:t>
            </a:r>
            <a:r>
              <a:rPr lang="en-US" sz="4200">
                <a:solidFill>
                  <a:srgbClr val="000000"/>
                </a:solidFill>
                <a:latin typeface="Agrandir"/>
                <a:ea typeface="Agrandir"/>
                <a:cs typeface="Agrandir"/>
                <a:sym typeface="Agrandir"/>
              </a:rPr>
              <a:t> n’est ni artificiel ni purement scolaire.</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455104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2. Elle crée un déséquilibre cognitif</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L’é</a:t>
            </a:r>
            <a:r>
              <a:rPr lang="en-US" sz="4200">
                <a:solidFill>
                  <a:srgbClr val="000000"/>
                </a:solidFill>
                <a:latin typeface="Agrandir"/>
                <a:ea typeface="Agrandir"/>
                <a:cs typeface="Agrandir"/>
                <a:sym typeface="Agrandir"/>
              </a:rPr>
              <a:t>lève ne peut pas réussir immédiatement.</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S</a:t>
            </a:r>
            <a:r>
              <a:rPr lang="en-US" sz="4200">
                <a:solidFill>
                  <a:srgbClr val="000000"/>
                </a:solidFill>
                <a:latin typeface="Agrandir"/>
                <a:ea typeface="Agrandir"/>
                <a:cs typeface="Agrandir"/>
                <a:sym typeface="Agrandir"/>
              </a:rPr>
              <a:t>es connaissances antérieures sont insuffisantes ou inadaptées.</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380809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3. Elle implique une recherche active</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L’é</a:t>
            </a:r>
            <a:r>
              <a:rPr lang="en-US" sz="4200">
                <a:solidFill>
                  <a:srgbClr val="000000"/>
                </a:solidFill>
                <a:latin typeface="Agrandir"/>
                <a:ea typeface="Agrandir"/>
                <a:cs typeface="Agrandir"/>
                <a:sym typeface="Agrandir"/>
              </a:rPr>
              <a:t>lève doit expérimenter, raisonner, échanger.</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L’erreur fait partie du processus d’apprentissage.</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2272947">
            <a:off x="13553100" y="-2371378"/>
            <a:ext cx="8106813" cy="8725533"/>
          </a:xfrm>
          <a:custGeom>
            <a:avLst/>
            <a:gdLst/>
            <a:ahLst/>
            <a:cxnLst/>
            <a:rect r="r" b="b" t="t" l="l"/>
            <a:pathLst>
              <a:path h="8725533" w="8106813">
                <a:moveTo>
                  <a:pt x="0" y="0"/>
                </a:moveTo>
                <a:lnTo>
                  <a:pt x="8106813" y="0"/>
                </a:lnTo>
                <a:lnTo>
                  <a:pt x="8106813" y="8725533"/>
                </a:lnTo>
                <a:lnTo>
                  <a:pt x="0" y="8725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74744" y="7682326"/>
            <a:ext cx="3252480" cy="3151948"/>
          </a:xfrm>
          <a:custGeom>
            <a:avLst/>
            <a:gdLst/>
            <a:ahLst/>
            <a:cxnLst/>
            <a:rect r="r" b="b" t="t" l="l"/>
            <a:pathLst>
              <a:path h="3151948" w="3252480">
                <a:moveTo>
                  <a:pt x="0" y="0"/>
                </a:moveTo>
                <a:lnTo>
                  <a:pt x="3252479" y="0"/>
                </a:lnTo>
                <a:lnTo>
                  <a:pt x="3252479" y="3151948"/>
                </a:lnTo>
                <a:lnTo>
                  <a:pt x="0" y="3151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649572">
            <a:off x="-3765059" y="5277923"/>
            <a:ext cx="7530117" cy="6918465"/>
          </a:xfrm>
          <a:custGeom>
            <a:avLst/>
            <a:gdLst/>
            <a:ahLst/>
            <a:cxnLst/>
            <a:rect r="r" b="b" t="t" l="l"/>
            <a:pathLst>
              <a:path h="6918465" w="7530117">
                <a:moveTo>
                  <a:pt x="0" y="0"/>
                </a:moveTo>
                <a:lnTo>
                  <a:pt x="7530118" y="0"/>
                </a:lnTo>
                <a:lnTo>
                  <a:pt x="7530118" y="6918466"/>
                </a:lnTo>
                <a:lnTo>
                  <a:pt x="0" y="6918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882822">
            <a:off x="15329165" y="-215633"/>
            <a:ext cx="3343637" cy="4414042"/>
          </a:xfrm>
          <a:custGeom>
            <a:avLst/>
            <a:gdLst/>
            <a:ahLst/>
            <a:cxnLst/>
            <a:rect r="r" b="b" t="t" l="l"/>
            <a:pathLst>
              <a:path h="4414042" w="3343637">
                <a:moveTo>
                  <a:pt x="0" y="0"/>
                </a:moveTo>
                <a:lnTo>
                  <a:pt x="3343637" y="0"/>
                </a:lnTo>
                <a:lnTo>
                  <a:pt x="3343637" y="4414042"/>
                </a:lnTo>
                <a:lnTo>
                  <a:pt x="0" y="44140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772112">
            <a:off x="-1176621" y="6761333"/>
            <a:ext cx="3375450" cy="4072941"/>
          </a:xfrm>
          <a:custGeom>
            <a:avLst/>
            <a:gdLst/>
            <a:ahLst/>
            <a:cxnLst/>
            <a:rect r="r" b="b" t="t" l="l"/>
            <a:pathLst>
              <a:path h="4072941" w="3375450">
                <a:moveTo>
                  <a:pt x="0" y="0"/>
                </a:moveTo>
                <a:lnTo>
                  <a:pt x="3375451" y="0"/>
                </a:lnTo>
                <a:lnTo>
                  <a:pt x="3375451" y="4072941"/>
                </a:lnTo>
                <a:lnTo>
                  <a:pt x="0" y="40729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1373818" y="2767959"/>
            <a:ext cx="15627165" cy="6220607"/>
            <a:chOff x="0" y="0"/>
            <a:chExt cx="4115797" cy="1638349"/>
          </a:xfrm>
        </p:grpSpPr>
        <p:sp>
          <p:nvSpPr>
            <p:cNvPr name="Freeform 9" id="9"/>
            <p:cNvSpPr/>
            <p:nvPr/>
          </p:nvSpPr>
          <p:spPr>
            <a:xfrm flipH="false" flipV="false" rot="0">
              <a:off x="0" y="0"/>
              <a:ext cx="4115797" cy="1638349"/>
            </a:xfrm>
            <a:custGeom>
              <a:avLst/>
              <a:gdLst/>
              <a:ahLst/>
              <a:cxnLst/>
              <a:rect r="r" b="b" t="t" l="l"/>
              <a:pathLst>
                <a:path h="1638349" w="4115797">
                  <a:moveTo>
                    <a:pt x="0" y="0"/>
                  </a:moveTo>
                  <a:lnTo>
                    <a:pt x="4115797" y="0"/>
                  </a:lnTo>
                  <a:lnTo>
                    <a:pt x="4115797" y="1638349"/>
                  </a:lnTo>
                  <a:lnTo>
                    <a:pt x="0" y="1638349"/>
                  </a:ln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4115797" cy="172407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55729" y="861088"/>
            <a:ext cx="6872608" cy="1276347"/>
          </a:xfrm>
          <a:prstGeom prst="rect">
            <a:avLst/>
          </a:prstGeom>
        </p:spPr>
        <p:txBody>
          <a:bodyPr anchor="t" rtlCol="false" tIns="0" lIns="0" bIns="0" rIns="0">
            <a:spAutoFit/>
          </a:bodyPr>
          <a:lstStyle/>
          <a:p>
            <a:pPr algn="l" marL="0" indent="0" lvl="0">
              <a:lnSpc>
                <a:spcPts val="9899"/>
              </a:lnSpc>
            </a:pPr>
            <a:r>
              <a:rPr lang="en-US" sz="8999" spc="179">
                <a:solidFill>
                  <a:srgbClr val="000000"/>
                </a:solidFill>
                <a:latin typeface="Gagalin"/>
                <a:ea typeface="Gagalin"/>
                <a:cs typeface="Gagalin"/>
                <a:sym typeface="Gagalin"/>
              </a:rPr>
              <a:t>introduction</a:t>
            </a:r>
          </a:p>
        </p:txBody>
      </p:sp>
      <p:sp>
        <p:nvSpPr>
          <p:cNvPr name="TextBox 12" id="12"/>
          <p:cNvSpPr txBox="true"/>
          <p:nvPr/>
        </p:nvSpPr>
        <p:spPr>
          <a:xfrm rot="0">
            <a:off x="1676263" y="2820868"/>
            <a:ext cx="14838777" cy="5739478"/>
          </a:xfrm>
          <a:prstGeom prst="rect">
            <a:avLst/>
          </a:prstGeom>
        </p:spPr>
        <p:txBody>
          <a:bodyPr anchor="t" rtlCol="false" tIns="0" lIns="0" bIns="0" rIns="0">
            <a:spAutoFit/>
          </a:bodyPr>
          <a:lstStyle/>
          <a:p>
            <a:pPr algn="just" marL="0" indent="0" lvl="0">
              <a:lnSpc>
                <a:spcPts val="4950"/>
              </a:lnSpc>
            </a:pPr>
            <a:r>
              <a:rPr lang="en-US" sz="3536">
                <a:solidFill>
                  <a:srgbClr val="000000"/>
                </a:solidFill>
                <a:latin typeface="Agrandir"/>
                <a:ea typeface="Agrandir"/>
                <a:cs typeface="Agrandir"/>
                <a:sym typeface="Agrandir"/>
              </a:rPr>
              <a:t>La gestion de classe est un élément essentiel du métier d’ense</a:t>
            </a:r>
            <a:r>
              <a:rPr lang="en-US" sz="3536">
                <a:solidFill>
                  <a:srgbClr val="000000"/>
                </a:solidFill>
                <a:latin typeface="Agrandir"/>
                <a:ea typeface="Agrandir"/>
                <a:cs typeface="Agrandir"/>
                <a:sym typeface="Agrandir"/>
              </a:rPr>
              <a:t>i</a:t>
            </a:r>
            <a:r>
              <a:rPr lang="en-US" sz="3536">
                <a:solidFill>
                  <a:srgbClr val="000000"/>
                </a:solidFill>
                <a:latin typeface="Agrandir"/>
                <a:ea typeface="Agrandir"/>
                <a:cs typeface="Agrandir"/>
                <a:sym typeface="Agrandir"/>
              </a:rPr>
              <a:t>g</a:t>
            </a:r>
            <a:r>
              <a:rPr lang="en-US" sz="3536">
                <a:solidFill>
                  <a:srgbClr val="000000"/>
                </a:solidFill>
                <a:latin typeface="Agrandir"/>
                <a:ea typeface="Agrandir"/>
                <a:cs typeface="Agrandir"/>
                <a:sym typeface="Agrandir"/>
              </a:rPr>
              <a:t>nan</a:t>
            </a:r>
            <a:r>
              <a:rPr lang="en-US" sz="3536">
                <a:solidFill>
                  <a:srgbClr val="000000"/>
                </a:solidFill>
                <a:latin typeface="Agrandir"/>
                <a:ea typeface="Agrandir"/>
                <a:cs typeface="Agrandir"/>
                <a:sym typeface="Agrandir"/>
              </a:rPr>
              <a:t>t, car elle influence directement le climat d’apprentissage et l’efficacité pé</a:t>
            </a:r>
            <a:r>
              <a:rPr lang="en-US" sz="3536">
                <a:solidFill>
                  <a:srgbClr val="000000"/>
                </a:solidFill>
                <a:latin typeface="Agrandir"/>
                <a:ea typeface="Agrandir"/>
                <a:cs typeface="Agrandir"/>
                <a:sym typeface="Agrandir"/>
              </a:rPr>
              <a:t>d</a:t>
            </a:r>
            <a:r>
              <a:rPr lang="en-US" sz="3536">
                <a:solidFill>
                  <a:srgbClr val="000000"/>
                </a:solidFill>
                <a:latin typeface="Agrandir"/>
                <a:ea typeface="Agrandir"/>
                <a:cs typeface="Agrandir"/>
                <a:sym typeface="Agrandir"/>
              </a:rPr>
              <a:t>a</a:t>
            </a:r>
            <a:r>
              <a:rPr lang="en-US" sz="3536">
                <a:solidFill>
                  <a:srgbClr val="000000"/>
                </a:solidFill>
                <a:latin typeface="Agrandir"/>
                <a:ea typeface="Agrandir"/>
                <a:cs typeface="Agrandir"/>
                <a:sym typeface="Agrandir"/>
              </a:rPr>
              <a:t>g</a:t>
            </a:r>
            <a:r>
              <a:rPr lang="en-US" sz="3536">
                <a:solidFill>
                  <a:srgbClr val="000000"/>
                </a:solidFill>
                <a:latin typeface="Agrandir"/>
                <a:ea typeface="Agrandir"/>
                <a:cs typeface="Agrandir"/>
                <a:sym typeface="Agrandir"/>
              </a:rPr>
              <a:t>ogiqu</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 Elle regroupe les stratégies p</a:t>
            </a:r>
            <a:r>
              <a:rPr lang="en-US" sz="3536">
                <a:solidFill>
                  <a:srgbClr val="000000"/>
                </a:solidFill>
                <a:latin typeface="Agrandir"/>
                <a:ea typeface="Agrandir"/>
                <a:cs typeface="Agrandir"/>
                <a:sym typeface="Agrandir"/>
              </a:rPr>
              <a:t>er</a:t>
            </a:r>
            <a:r>
              <a:rPr lang="en-US" sz="3536">
                <a:solidFill>
                  <a:srgbClr val="000000"/>
                </a:solidFill>
                <a:latin typeface="Agrandir"/>
                <a:ea typeface="Agrandir"/>
                <a:cs typeface="Agrandir"/>
                <a:sym typeface="Agrandir"/>
              </a:rPr>
              <a:t>met</a:t>
            </a:r>
            <a:r>
              <a:rPr lang="en-US" sz="3536">
                <a:solidFill>
                  <a:srgbClr val="000000"/>
                </a:solidFill>
                <a:latin typeface="Agrandir"/>
                <a:ea typeface="Agrandir"/>
                <a:cs typeface="Agrandir"/>
                <a:sym typeface="Agrandir"/>
              </a:rPr>
              <a:t>tan</a:t>
            </a:r>
            <a:r>
              <a:rPr lang="en-US" sz="3536">
                <a:solidFill>
                  <a:srgbClr val="000000"/>
                </a:solidFill>
                <a:latin typeface="Agrandir"/>
                <a:ea typeface="Agrandir"/>
                <a:cs typeface="Agrandir"/>
                <a:sym typeface="Agrandir"/>
              </a:rPr>
              <a:t>t d’organiser l’espace et le te</a:t>
            </a:r>
            <a:r>
              <a:rPr lang="en-US" sz="3536">
                <a:solidFill>
                  <a:srgbClr val="000000"/>
                </a:solidFill>
                <a:latin typeface="Agrandir"/>
                <a:ea typeface="Agrandir"/>
                <a:cs typeface="Agrandir"/>
                <a:sym typeface="Agrandir"/>
              </a:rPr>
              <a:t>mp</a:t>
            </a:r>
            <a:r>
              <a:rPr lang="en-US" sz="3536">
                <a:solidFill>
                  <a:srgbClr val="000000"/>
                </a:solidFill>
                <a:latin typeface="Agrandir"/>
                <a:ea typeface="Agrandir"/>
                <a:cs typeface="Agrandir"/>
                <a:sym typeface="Agrandir"/>
              </a:rPr>
              <a:t>s, de </a:t>
            </a:r>
            <a:r>
              <a:rPr lang="en-US" sz="3536">
                <a:solidFill>
                  <a:srgbClr val="000000"/>
                </a:solidFill>
                <a:latin typeface="Agrandir"/>
                <a:ea typeface="Agrandir"/>
                <a:cs typeface="Agrandir"/>
                <a:sym typeface="Agrandir"/>
              </a:rPr>
              <a:t>r</a:t>
            </a:r>
            <a:r>
              <a:rPr lang="en-US" sz="3536">
                <a:solidFill>
                  <a:srgbClr val="000000"/>
                </a:solidFill>
                <a:latin typeface="Agrandir"/>
                <a:ea typeface="Agrandir"/>
                <a:cs typeface="Agrandir"/>
                <a:sym typeface="Agrandir"/>
              </a:rPr>
              <a:t>égul</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r l</a:t>
            </a:r>
            <a:r>
              <a:rPr lang="en-US" sz="3536">
                <a:solidFill>
                  <a:srgbClr val="000000"/>
                </a:solidFill>
                <a:latin typeface="Agrandir"/>
                <a:ea typeface="Agrandir"/>
                <a:cs typeface="Agrandir"/>
                <a:sym typeface="Agrandir"/>
              </a:rPr>
              <a:t>es</a:t>
            </a:r>
            <a:r>
              <a:rPr lang="en-US" sz="3536">
                <a:solidFill>
                  <a:srgbClr val="000000"/>
                </a:solidFill>
                <a:latin typeface="Agrandir"/>
                <a:ea typeface="Agrandir"/>
                <a:cs typeface="Agrandir"/>
                <a:sym typeface="Agrandir"/>
              </a:rPr>
              <a:t> comportements et de favoriser la partici</a:t>
            </a:r>
            <a:r>
              <a:rPr lang="en-US" sz="3536">
                <a:solidFill>
                  <a:srgbClr val="000000"/>
                </a:solidFill>
                <a:latin typeface="Agrandir"/>
                <a:ea typeface="Agrandir"/>
                <a:cs typeface="Agrandir"/>
                <a:sym typeface="Agrandir"/>
              </a:rPr>
              <a:t>pa</a:t>
            </a:r>
            <a:r>
              <a:rPr lang="en-US" sz="3536">
                <a:solidFill>
                  <a:srgbClr val="000000"/>
                </a:solidFill>
                <a:latin typeface="Agrandir"/>
                <a:ea typeface="Agrandir"/>
                <a:cs typeface="Agrandir"/>
                <a:sym typeface="Agrandir"/>
              </a:rPr>
              <a:t>t</a:t>
            </a:r>
            <a:r>
              <a:rPr lang="en-US" sz="3536">
                <a:solidFill>
                  <a:srgbClr val="000000"/>
                </a:solidFill>
                <a:latin typeface="Agrandir"/>
                <a:ea typeface="Agrandir"/>
                <a:cs typeface="Agrandir"/>
                <a:sym typeface="Agrandir"/>
              </a:rPr>
              <a:t>i</a:t>
            </a:r>
            <a:r>
              <a:rPr lang="en-US" sz="3536">
                <a:solidFill>
                  <a:srgbClr val="000000"/>
                </a:solidFill>
                <a:latin typeface="Agrandir"/>
                <a:ea typeface="Agrandir"/>
                <a:cs typeface="Agrandir"/>
                <a:sym typeface="Agrandir"/>
              </a:rPr>
              <a:t>o</a:t>
            </a:r>
            <a:r>
              <a:rPr lang="en-US" sz="3536">
                <a:solidFill>
                  <a:srgbClr val="000000"/>
                </a:solidFill>
                <a:latin typeface="Agrandir"/>
                <a:ea typeface="Agrandir"/>
                <a:cs typeface="Agrandir"/>
                <a:sym typeface="Agrandir"/>
              </a:rPr>
              <a:t>n </a:t>
            </a:r>
            <a:r>
              <a:rPr lang="en-US" sz="3536">
                <a:solidFill>
                  <a:srgbClr val="000000"/>
                </a:solidFill>
                <a:latin typeface="Agrandir"/>
                <a:ea typeface="Agrandir"/>
                <a:cs typeface="Agrandir"/>
                <a:sym typeface="Agrandir"/>
              </a:rPr>
              <a:t>des</a:t>
            </a:r>
            <a:r>
              <a:rPr lang="en-US" sz="3536">
                <a:solidFill>
                  <a:srgbClr val="000000"/>
                </a:solidFill>
                <a:latin typeface="Agrandir"/>
                <a:ea typeface="Agrandir"/>
                <a:cs typeface="Agrandir"/>
                <a:sym typeface="Agrandir"/>
              </a:rPr>
              <a:t> </a:t>
            </a:r>
            <a:r>
              <a:rPr lang="en-US" sz="3536">
                <a:solidFill>
                  <a:srgbClr val="000000"/>
                </a:solidFill>
                <a:latin typeface="Agrandir"/>
                <a:ea typeface="Agrandir"/>
                <a:cs typeface="Agrandir"/>
                <a:sym typeface="Agrandir"/>
              </a:rPr>
              <a:t>a</a:t>
            </a:r>
            <a:r>
              <a:rPr lang="en-US" sz="3536">
                <a:solidFill>
                  <a:srgbClr val="000000"/>
                </a:solidFill>
                <a:latin typeface="Agrandir"/>
                <a:ea typeface="Agrandir"/>
                <a:cs typeface="Agrandir"/>
                <a:sym typeface="Agrandir"/>
              </a:rPr>
              <a:t>p</a:t>
            </a:r>
            <a:r>
              <a:rPr lang="en-US" sz="3536">
                <a:solidFill>
                  <a:srgbClr val="000000"/>
                </a:solidFill>
                <a:latin typeface="Agrandir"/>
                <a:ea typeface="Agrandir"/>
                <a:cs typeface="Agrandir"/>
                <a:sym typeface="Agrandir"/>
              </a:rPr>
              <a:t>prenants. Une gestion efficace dépasse la simple application des règles et repose sur l’anticipation et l’adaptation aux besoins des apprenants. Elle vise à instaurer un </a:t>
            </a:r>
            <a:r>
              <a:rPr lang="en-US" sz="3536">
                <a:solidFill>
                  <a:srgbClr val="000000"/>
                </a:solidFill>
                <a:latin typeface="Agrandir"/>
                <a:ea typeface="Agrandir"/>
                <a:cs typeface="Agrandir"/>
                <a:sym typeface="Agrandir"/>
              </a:rPr>
              <a:t>c</a:t>
            </a:r>
            <a:r>
              <a:rPr lang="en-US" sz="3536">
                <a:solidFill>
                  <a:srgbClr val="000000"/>
                </a:solidFill>
                <a:latin typeface="Agrandir"/>
                <a:ea typeface="Agrandir"/>
                <a:cs typeface="Agrandir"/>
                <a:sym typeface="Agrandir"/>
              </a:rPr>
              <a:t>lim</a:t>
            </a:r>
            <a:r>
              <a:rPr lang="en-US" sz="3536">
                <a:solidFill>
                  <a:srgbClr val="000000"/>
                </a:solidFill>
                <a:latin typeface="Agrandir"/>
                <a:ea typeface="Agrandir"/>
                <a:cs typeface="Agrandir"/>
                <a:sym typeface="Agrandir"/>
              </a:rPr>
              <a:t>at</a:t>
            </a:r>
            <a:r>
              <a:rPr lang="en-US" sz="3536">
                <a:solidFill>
                  <a:srgbClr val="000000"/>
                </a:solidFill>
                <a:latin typeface="Agrandir"/>
                <a:ea typeface="Agrandir"/>
                <a:cs typeface="Agrandir"/>
                <a:sym typeface="Agrandir"/>
              </a:rPr>
              <a:t> </a:t>
            </a:r>
            <a:r>
              <a:rPr lang="en-US" sz="3536">
                <a:solidFill>
                  <a:srgbClr val="000000"/>
                </a:solidFill>
                <a:latin typeface="Agrandir"/>
                <a:ea typeface="Agrandir"/>
                <a:cs typeface="Agrandir"/>
                <a:sym typeface="Agrandir"/>
              </a:rPr>
              <a:t>de</a:t>
            </a:r>
            <a:r>
              <a:rPr lang="en-US" sz="3536">
                <a:solidFill>
                  <a:srgbClr val="000000"/>
                </a:solidFill>
                <a:latin typeface="Agrandir"/>
                <a:ea typeface="Agrandir"/>
                <a:cs typeface="Agrandir"/>
                <a:sym typeface="Agrandir"/>
              </a:rPr>
              <a:t> </a:t>
            </a:r>
            <a:r>
              <a:rPr lang="en-US" sz="3536">
                <a:solidFill>
                  <a:srgbClr val="000000"/>
                </a:solidFill>
                <a:latin typeface="Agrandir"/>
                <a:ea typeface="Agrandir"/>
                <a:cs typeface="Agrandir"/>
                <a:sym typeface="Agrandir"/>
              </a:rPr>
              <a:t>r</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s</a:t>
            </a:r>
            <a:r>
              <a:rPr lang="en-US" sz="3536">
                <a:solidFill>
                  <a:srgbClr val="000000"/>
                </a:solidFill>
                <a:latin typeface="Agrandir"/>
                <a:ea typeface="Agrandir"/>
                <a:cs typeface="Agrandir"/>
                <a:sym typeface="Agrandir"/>
              </a:rPr>
              <a:t>pec</a:t>
            </a:r>
            <a:r>
              <a:rPr lang="en-US" sz="3536">
                <a:solidFill>
                  <a:srgbClr val="000000"/>
                </a:solidFill>
                <a:latin typeface="Agrandir"/>
                <a:ea typeface="Agrandir"/>
                <a:cs typeface="Agrandir"/>
                <a:sym typeface="Agrandir"/>
              </a:rPr>
              <a:t>t</a:t>
            </a:r>
            <a:r>
              <a:rPr lang="en-US" sz="3536">
                <a:solidFill>
                  <a:srgbClr val="000000"/>
                </a:solidFill>
                <a:latin typeface="Agrandir"/>
                <a:ea typeface="Agrandir"/>
                <a:cs typeface="Agrandir"/>
                <a:sym typeface="Agrandir"/>
              </a:rPr>
              <a:t> et de collaboration. Ainsi, elle contribue à l’engagement, à l’autonomie et à la réussit</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 s</a:t>
            </a:r>
            <a:r>
              <a:rPr lang="en-US" sz="3536">
                <a:solidFill>
                  <a:srgbClr val="000000"/>
                </a:solidFill>
                <a:latin typeface="Agrandir"/>
                <a:ea typeface="Agrandir"/>
                <a:cs typeface="Agrandir"/>
                <a:sym typeface="Agrandir"/>
              </a:rPr>
              <a:t>c</a:t>
            </a:r>
            <a:r>
              <a:rPr lang="en-US" sz="3536">
                <a:solidFill>
                  <a:srgbClr val="000000"/>
                </a:solidFill>
                <a:latin typeface="Agrandir"/>
                <a:ea typeface="Agrandir"/>
                <a:cs typeface="Agrandir"/>
                <a:sym typeface="Agrandir"/>
              </a:rPr>
              <a:t>ol</a:t>
            </a:r>
            <a:r>
              <a:rPr lang="en-US" sz="3536">
                <a:solidFill>
                  <a:srgbClr val="000000"/>
                </a:solidFill>
                <a:latin typeface="Agrandir"/>
                <a:ea typeface="Agrandir"/>
                <a:cs typeface="Agrandir"/>
                <a:sym typeface="Agrandir"/>
              </a:rPr>
              <a:t>a</a:t>
            </a:r>
            <a:r>
              <a:rPr lang="en-US" sz="3536">
                <a:solidFill>
                  <a:srgbClr val="000000"/>
                </a:solidFill>
                <a:latin typeface="Agrandir"/>
                <a:ea typeface="Agrandir"/>
                <a:cs typeface="Agrandir"/>
                <a:sym typeface="Agrandir"/>
              </a:rPr>
              <a:t>ir</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 des apprenants.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455104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4. Elle conduit à la construction de nouveaux savoirs</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Les connaissances construites permettent de dépasser l’obstacle.</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L’apprentissage est durable et transférable.</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380809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5. Elle favorise l’autonomie et la coopération</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Travail individuel ou en groupe.</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L’enseignant guide sans donner directement la solution.</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0127" y="328225"/>
            <a:ext cx="17448745" cy="1251825"/>
          </a:xfrm>
          <a:prstGeom prst="rect">
            <a:avLst/>
          </a:prstGeom>
        </p:spPr>
        <p:txBody>
          <a:bodyPr anchor="t" rtlCol="false" tIns="0" lIns="0" bIns="0" rIns="0">
            <a:spAutoFit/>
          </a:bodyPr>
          <a:lstStyle/>
          <a:p>
            <a:pPr algn="ctr">
              <a:lnSpc>
                <a:spcPts val="8701"/>
              </a:lnSpc>
              <a:spcBef>
                <a:spcPct val="0"/>
              </a:spcBef>
            </a:pPr>
            <a:r>
              <a:rPr lang="en-US" b="true" sz="6215">
                <a:solidFill>
                  <a:srgbClr val="000000"/>
                </a:solidFill>
                <a:latin typeface="Agrandir Bold"/>
                <a:ea typeface="Agrandir Bold"/>
                <a:cs typeface="Agrandir Bold"/>
                <a:sym typeface="Agrandir Bold"/>
              </a:rPr>
              <a:t>La gestion de l’apprentissage selon  (APC)</a:t>
            </a:r>
          </a:p>
        </p:txBody>
      </p:sp>
      <p:sp>
        <p:nvSpPr>
          <p:cNvPr name="TextBox 7" id="7"/>
          <p:cNvSpPr txBox="true"/>
          <p:nvPr/>
        </p:nvSpPr>
        <p:spPr>
          <a:xfrm rot="0">
            <a:off x="1727493" y="4360720"/>
            <a:ext cx="15134013" cy="3808095"/>
          </a:xfrm>
          <a:prstGeom prst="rect">
            <a:avLst/>
          </a:prstGeom>
        </p:spPr>
        <p:txBody>
          <a:bodyPr anchor="t" rtlCol="false" tIns="0" lIns="0" bIns="0" rIns="0">
            <a:spAutoFit/>
          </a:bodyPr>
          <a:lstStyle/>
          <a:p>
            <a:pPr algn="l">
              <a:lnSpc>
                <a:spcPts val="5880"/>
              </a:lnSpc>
            </a:pPr>
            <a:r>
              <a:rPr lang="en-US" sz="4200" b="true">
                <a:solidFill>
                  <a:srgbClr val="000000"/>
                </a:solidFill>
                <a:latin typeface="Agrandir Bold"/>
                <a:ea typeface="Agrandir Bold"/>
                <a:cs typeface="Agrandir Bold"/>
                <a:sym typeface="Agrandir Bold"/>
              </a:rPr>
              <a:t>5. Elle favorise l’autonomie et la coopération</a:t>
            </a:r>
          </a:p>
          <a:p>
            <a:pPr algn="l">
              <a:lnSpc>
                <a:spcPts val="5880"/>
              </a:lnSpc>
            </a:pPr>
          </a:p>
          <a:p>
            <a:pPr algn="l" marL="906780" indent="-453390" lvl="1">
              <a:lnSpc>
                <a:spcPts val="5880"/>
              </a:lnSpc>
              <a:buFont typeface="Arial"/>
              <a:buChar char="•"/>
            </a:pPr>
            <a:r>
              <a:rPr lang="en-US" sz="4200">
                <a:solidFill>
                  <a:srgbClr val="000000"/>
                </a:solidFill>
                <a:latin typeface="Agrandir"/>
                <a:ea typeface="Agrandir"/>
                <a:cs typeface="Agrandir"/>
                <a:sym typeface="Agrandir"/>
              </a:rPr>
              <a:t>Travail individuel ou en groupe.</a:t>
            </a:r>
          </a:p>
          <a:p>
            <a:pPr algn="l" marL="906780" indent="-453390" lvl="1">
              <a:lnSpc>
                <a:spcPts val="5880"/>
              </a:lnSpc>
              <a:buFont typeface="Arial"/>
              <a:buChar char="•"/>
            </a:pPr>
            <a:r>
              <a:rPr lang="en-US" sz="4200">
                <a:solidFill>
                  <a:srgbClr val="000000"/>
                </a:solidFill>
                <a:latin typeface="Agrandir"/>
                <a:ea typeface="Agrandir"/>
                <a:cs typeface="Agrandir"/>
                <a:sym typeface="Agrandir"/>
              </a:rPr>
              <a:t>L’enseignant guide sans donner directement la solution.</a:t>
            </a:r>
          </a:p>
          <a:p>
            <a:pPr algn="l">
              <a:lnSpc>
                <a:spcPts val="5880"/>
              </a:lnSpc>
              <a:spcBef>
                <a:spcPct val="0"/>
              </a:spcBef>
            </a:pPr>
          </a:p>
        </p:txBody>
      </p:sp>
      <p:grpSp>
        <p:nvGrpSpPr>
          <p:cNvPr name="Group 8" id="8"/>
          <p:cNvGrpSpPr/>
          <p:nvPr/>
        </p:nvGrpSpPr>
        <p:grpSpPr>
          <a:xfrm rot="0">
            <a:off x="2114839" y="2124977"/>
            <a:ext cx="472405" cy="4724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10" id="10"/>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4761779" y="1744515"/>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2" id="12"/>
          <p:cNvSpPr txBox="true"/>
          <p:nvPr/>
        </p:nvSpPr>
        <p:spPr>
          <a:xfrm rot="0">
            <a:off x="2351042" y="1706415"/>
            <a:ext cx="15197936" cy="231140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Les caractéristiques d’une situation-problème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18960" y="-540933"/>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4481508" y="6878975"/>
            <a:ext cx="4679756" cy="4978464"/>
          </a:xfrm>
          <a:custGeom>
            <a:avLst/>
            <a:gdLst/>
            <a:ahLst/>
            <a:cxnLst/>
            <a:rect r="r" b="b" t="t" l="l"/>
            <a:pathLst>
              <a:path h="4978464" w="4679756">
                <a:moveTo>
                  <a:pt x="0" y="0"/>
                </a:moveTo>
                <a:lnTo>
                  <a:pt x="4679756" y="0"/>
                </a:lnTo>
                <a:lnTo>
                  <a:pt x="4679756" y="4978463"/>
                </a:lnTo>
                <a:lnTo>
                  <a:pt x="0" y="4978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5783775" y="8207883"/>
            <a:ext cx="2075222" cy="1574574"/>
          </a:xfrm>
          <a:custGeom>
            <a:avLst/>
            <a:gdLst/>
            <a:ahLst/>
            <a:cxnLst/>
            <a:rect r="r" b="b" t="t" l="l"/>
            <a:pathLst>
              <a:path h="1574574" w="2075222">
                <a:moveTo>
                  <a:pt x="0" y="0"/>
                </a:moveTo>
                <a:lnTo>
                  <a:pt x="2075222" y="0"/>
                </a:lnTo>
                <a:lnTo>
                  <a:pt x="2075222" y="1574575"/>
                </a:lnTo>
                <a:lnTo>
                  <a:pt x="0" y="1574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648075" y="139461"/>
            <a:ext cx="10991850" cy="1419466"/>
          </a:xfrm>
          <a:prstGeom prst="rect">
            <a:avLst/>
          </a:prstGeom>
        </p:spPr>
        <p:txBody>
          <a:bodyPr anchor="t" rtlCol="false" tIns="0" lIns="0" bIns="0" rIns="0">
            <a:spAutoFit/>
          </a:bodyPr>
          <a:lstStyle/>
          <a:p>
            <a:pPr algn="ctr">
              <a:lnSpc>
                <a:spcPts val="9961"/>
              </a:lnSpc>
              <a:spcBef>
                <a:spcPct val="0"/>
              </a:spcBef>
            </a:pPr>
            <a:r>
              <a:rPr lang="en-US" b="true" sz="7115">
                <a:solidFill>
                  <a:srgbClr val="000000"/>
                </a:solidFill>
                <a:latin typeface="Agrandir Bold"/>
                <a:ea typeface="Agrandir Bold"/>
                <a:cs typeface="Agrandir Bold"/>
                <a:sym typeface="Agrandir Bold"/>
              </a:rPr>
              <a:t>5-Situation d’exploration</a:t>
            </a:r>
          </a:p>
        </p:txBody>
      </p:sp>
      <p:sp>
        <p:nvSpPr>
          <p:cNvPr name="TextBox 7" id="7"/>
          <p:cNvSpPr txBox="true"/>
          <p:nvPr/>
        </p:nvSpPr>
        <p:spPr>
          <a:xfrm rot="0">
            <a:off x="2114839" y="2202007"/>
            <a:ext cx="14058322" cy="5569299"/>
          </a:xfrm>
          <a:prstGeom prst="rect">
            <a:avLst/>
          </a:prstGeom>
        </p:spPr>
        <p:txBody>
          <a:bodyPr anchor="t" rtlCol="false" tIns="0" lIns="0" bIns="0" rIns="0">
            <a:spAutoFit/>
          </a:bodyPr>
          <a:lstStyle/>
          <a:p>
            <a:pPr algn="ctr">
              <a:lnSpc>
                <a:spcPts val="8555"/>
              </a:lnSpc>
              <a:spcBef>
                <a:spcPct val="0"/>
              </a:spcBef>
            </a:pPr>
            <a:r>
              <a:rPr lang="en-US" sz="6111">
                <a:solidFill>
                  <a:srgbClr val="000000"/>
                </a:solidFill>
                <a:latin typeface="Agrandir"/>
                <a:ea typeface="Agrandir"/>
                <a:cs typeface="Agrandir"/>
                <a:sym typeface="Agrandir"/>
              </a:rPr>
              <a:t>C’est une situation dont la fonction est de déstabiliser l’apprenant, de remettre ses représentations en question ; elle prépare le terrain pour les apprentissages de ressources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54381" y="-327626"/>
            <a:ext cx="5591080" cy="6275702"/>
          </a:xfrm>
          <a:custGeom>
            <a:avLst/>
            <a:gdLst/>
            <a:ahLst/>
            <a:cxnLst/>
            <a:rect r="r" b="b" t="t" l="l"/>
            <a:pathLst>
              <a:path h="6275702" w="5591080">
                <a:moveTo>
                  <a:pt x="0" y="0"/>
                </a:moveTo>
                <a:lnTo>
                  <a:pt x="5591080" y="0"/>
                </a:lnTo>
                <a:lnTo>
                  <a:pt x="5591080" y="6275702"/>
                </a:lnTo>
                <a:lnTo>
                  <a:pt x="0" y="6275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5272736" y="8165856"/>
            <a:ext cx="3987750" cy="4242287"/>
          </a:xfrm>
          <a:custGeom>
            <a:avLst/>
            <a:gdLst/>
            <a:ahLst/>
            <a:cxnLst/>
            <a:rect r="r" b="b" t="t" l="l"/>
            <a:pathLst>
              <a:path h="4242287" w="3987750">
                <a:moveTo>
                  <a:pt x="0" y="0"/>
                </a:moveTo>
                <a:lnTo>
                  <a:pt x="3987750" y="0"/>
                </a:lnTo>
                <a:lnTo>
                  <a:pt x="3987750" y="4242288"/>
                </a:lnTo>
                <a:lnTo>
                  <a:pt x="0" y="42422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6557257" y="9054681"/>
            <a:ext cx="1418707" cy="1076444"/>
          </a:xfrm>
          <a:custGeom>
            <a:avLst/>
            <a:gdLst/>
            <a:ahLst/>
            <a:cxnLst/>
            <a:rect r="r" b="b" t="t" l="l"/>
            <a:pathLst>
              <a:path h="1076444" w="1418707">
                <a:moveTo>
                  <a:pt x="0" y="0"/>
                </a:moveTo>
                <a:lnTo>
                  <a:pt x="1418707" y="0"/>
                </a:lnTo>
                <a:lnTo>
                  <a:pt x="1418707" y="1076443"/>
                </a:lnTo>
                <a:lnTo>
                  <a:pt x="0" y="10764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406417" y="108734"/>
            <a:ext cx="9267825" cy="1419466"/>
          </a:xfrm>
          <a:prstGeom prst="rect">
            <a:avLst/>
          </a:prstGeom>
        </p:spPr>
        <p:txBody>
          <a:bodyPr anchor="t" rtlCol="false" tIns="0" lIns="0" bIns="0" rIns="0">
            <a:spAutoFit/>
          </a:bodyPr>
          <a:lstStyle/>
          <a:p>
            <a:pPr algn="ctr">
              <a:lnSpc>
                <a:spcPts val="9961"/>
              </a:lnSpc>
              <a:spcBef>
                <a:spcPct val="0"/>
              </a:spcBef>
            </a:pPr>
            <a:r>
              <a:rPr lang="en-US" b="true" sz="7115">
                <a:solidFill>
                  <a:srgbClr val="000000"/>
                </a:solidFill>
                <a:latin typeface="Agrandir Bold"/>
                <a:ea typeface="Agrandir Bold"/>
                <a:cs typeface="Agrandir Bold"/>
                <a:sym typeface="Agrandir Bold"/>
              </a:rPr>
              <a:t>7-Situation complexe</a:t>
            </a:r>
          </a:p>
        </p:txBody>
      </p:sp>
      <p:sp>
        <p:nvSpPr>
          <p:cNvPr name="TextBox 7" id="7"/>
          <p:cNvSpPr txBox="true"/>
          <p:nvPr/>
        </p:nvSpPr>
        <p:spPr>
          <a:xfrm rot="0">
            <a:off x="1632699" y="1562205"/>
            <a:ext cx="14815261" cy="7336600"/>
          </a:xfrm>
          <a:prstGeom prst="rect">
            <a:avLst/>
          </a:prstGeom>
        </p:spPr>
        <p:txBody>
          <a:bodyPr anchor="t" rtlCol="false" tIns="0" lIns="0" bIns="0" rIns="0">
            <a:spAutoFit/>
          </a:bodyPr>
          <a:lstStyle/>
          <a:p>
            <a:pPr algn="ctr">
              <a:lnSpc>
                <a:spcPts val="5704"/>
              </a:lnSpc>
              <a:spcBef>
                <a:spcPct val="0"/>
              </a:spcBef>
            </a:pPr>
            <a:r>
              <a:rPr lang="en-US" sz="4074">
                <a:solidFill>
                  <a:srgbClr val="000000"/>
                </a:solidFill>
                <a:latin typeface="Agrandir"/>
                <a:ea typeface="Agrandir"/>
                <a:cs typeface="Agrandir"/>
                <a:sym typeface="Agrandir"/>
              </a:rPr>
              <a:t>Une situation qui propose une tâche complexe : c’est-à-dire qui combine des ressources que l’élève connaît, qu’il maîtrise, qu’il a déjà utilisés plusieurs fois, mais de façon séparée, dans un autre ordre ou dans un autre contexte. Elle est souvent ancrée dans des situations de la vie courante, ou demande aux élèves de relever un défi motivant (enjeu intellectuel - motivation). Elle permet une stratégie de résolution propre à chaque élève. Elle apprend aux élèves à gérer des situations qui mobilisent simultanément des connaissances, des capacités et des attitudes.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3754381" y="-327626"/>
            <a:ext cx="5591080" cy="6275702"/>
          </a:xfrm>
          <a:custGeom>
            <a:avLst/>
            <a:gdLst/>
            <a:ahLst/>
            <a:cxnLst/>
            <a:rect r="r" b="b" t="t" l="l"/>
            <a:pathLst>
              <a:path h="6275702" w="5591080">
                <a:moveTo>
                  <a:pt x="0" y="0"/>
                </a:moveTo>
                <a:lnTo>
                  <a:pt x="5591080" y="0"/>
                </a:lnTo>
                <a:lnTo>
                  <a:pt x="5591080" y="6275702"/>
                </a:lnTo>
                <a:lnTo>
                  <a:pt x="0" y="6275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5272736" y="8165856"/>
            <a:ext cx="3987750" cy="4242287"/>
          </a:xfrm>
          <a:custGeom>
            <a:avLst/>
            <a:gdLst/>
            <a:ahLst/>
            <a:cxnLst/>
            <a:rect r="r" b="b" t="t" l="l"/>
            <a:pathLst>
              <a:path h="4242287" w="3987750">
                <a:moveTo>
                  <a:pt x="0" y="0"/>
                </a:moveTo>
                <a:lnTo>
                  <a:pt x="3987750" y="0"/>
                </a:lnTo>
                <a:lnTo>
                  <a:pt x="3987750" y="4242288"/>
                </a:lnTo>
                <a:lnTo>
                  <a:pt x="0" y="42422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6557257" y="9054681"/>
            <a:ext cx="1418707" cy="1076444"/>
          </a:xfrm>
          <a:custGeom>
            <a:avLst/>
            <a:gdLst/>
            <a:ahLst/>
            <a:cxnLst/>
            <a:rect r="r" b="b" t="t" l="l"/>
            <a:pathLst>
              <a:path h="1076444" w="1418707">
                <a:moveTo>
                  <a:pt x="0" y="0"/>
                </a:moveTo>
                <a:lnTo>
                  <a:pt x="1418707" y="0"/>
                </a:lnTo>
                <a:lnTo>
                  <a:pt x="1418707" y="1076443"/>
                </a:lnTo>
                <a:lnTo>
                  <a:pt x="0" y="10764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845944" y="771525"/>
            <a:ext cx="14596111" cy="1061096"/>
          </a:xfrm>
          <a:prstGeom prst="rect">
            <a:avLst/>
          </a:prstGeom>
        </p:spPr>
        <p:txBody>
          <a:bodyPr anchor="t" rtlCol="false" tIns="0" lIns="0" bIns="0" rIns="0">
            <a:spAutoFit/>
          </a:bodyPr>
          <a:lstStyle/>
          <a:p>
            <a:pPr algn="ctr">
              <a:lnSpc>
                <a:spcPts val="7438"/>
              </a:lnSpc>
              <a:spcBef>
                <a:spcPct val="0"/>
              </a:spcBef>
            </a:pPr>
            <a:r>
              <a:rPr lang="en-US" b="true" sz="5313">
                <a:solidFill>
                  <a:srgbClr val="000000"/>
                </a:solidFill>
                <a:latin typeface="Agrandir Bold"/>
                <a:ea typeface="Agrandir Bold"/>
                <a:cs typeface="Agrandir Bold"/>
                <a:sym typeface="Agrandir Bold"/>
              </a:rPr>
              <a:t>8-Caractéristique d’un situation complexe</a:t>
            </a:r>
          </a:p>
        </p:txBody>
      </p:sp>
      <p:sp>
        <p:nvSpPr>
          <p:cNvPr name="TextBox 7" id="7"/>
          <p:cNvSpPr txBox="true"/>
          <p:nvPr/>
        </p:nvSpPr>
        <p:spPr>
          <a:xfrm rot="0">
            <a:off x="-1277856" y="2680304"/>
            <a:ext cx="20843712" cy="4764467"/>
          </a:xfrm>
          <a:prstGeom prst="rect">
            <a:avLst/>
          </a:prstGeom>
        </p:spPr>
        <p:txBody>
          <a:bodyPr anchor="t" rtlCol="false" tIns="0" lIns="0" bIns="0" rIns="0">
            <a:spAutoFit/>
          </a:bodyPr>
          <a:lstStyle/>
          <a:p>
            <a:pPr algn="ctr">
              <a:lnSpc>
                <a:spcPts val="4615"/>
              </a:lnSpc>
            </a:pPr>
            <a:r>
              <a:rPr lang="en-US" sz="3296">
                <a:solidFill>
                  <a:srgbClr val="000000"/>
                </a:solidFill>
                <a:latin typeface="Agrandir"/>
                <a:ea typeface="Agrandir"/>
                <a:cs typeface="Agrandir"/>
                <a:sym typeface="Agrandir"/>
              </a:rPr>
              <a:t>Pose un problème que l’élève doit résoudre, un défi réaliste à relever.</a:t>
            </a:r>
          </a:p>
          <a:p>
            <a:pPr algn="ctr">
              <a:lnSpc>
                <a:spcPts val="4615"/>
              </a:lnSpc>
            </a:pPr>
            <a:r>
              <a:rPr lang="en-US" sz="3296">
                <a:solidFill>
                  <a:srgbClr val="000000"/>
                </a:solidFill>
                <a:latin typeface="Agrandir"/>
                <a:ea typeface="Agrandir"/>
                <a:cs typeface="Agrandir"/>
                <a:sym typeface="Agrandir"/>
              </a:rPr>
              <a:t>- Fait appel à la réflexion et à l’engagement de l’élève dans la tâche.</a:t>
            </a:r>
          </a:p>
          <a:p>
            <a:pPr algn="ctr">
              <a:lnSpc>
                <a:spcPts val="4615"/>
              </a:lnSpc>
            </a:pPr>
            <a:r>
              <a:rPr lang="en-US" sz="3296">
                <a:solidFill>
                  <a:srgbClr val="000000"/>
                </a:solidFill>
                <a:latin typeface="Agrandir"/>
                <a:ea typeface="Agrandir"/>
                <a:cs typeface="Agrandir"/>
                <a:sym typeface="Agrandir"/>
              </a:rPr>
              <a:t>- Ne donne aucune indication pour la résolution.</a:t>
            </a:r>
          </a:p>
          <a:p>
            <a:pPr algn="ctr">
              <a:lnSpc>
                <a:spcPts val="4615"/>
              </a:lnSpc>
            </a:pPr>
            <a:r>
              <a:rPr lang="en-US" sz="3296">
                <a:solidFill>
                  <a:srgbClr val="000000"/>
                </a:solidFill>
                <a:latin typeface="Agrandir"/>
                <a:ea typeface="Agrandir"/>
                <a:cs typeface="Agrandir"/>
                <a:sym typeface="Agrandir"/>
              </a:rPr>
              <a:t>- Mobilise simultanément des connaissances, des capacités et des attitudes.</a:t>
            </a:r>
          </a:p>
          <a:p>
            <a:pPr algn="ctr">
              <a:lnSpc>
                <a:spcPts val="4615"/>
              </a:lnSpc>
            </a:pPr>
            <a:r>
              <a:rPr lang="en-US" sz="3296">
                <a:solidFill>
                  <a:srgbClr val="000000"/>
                </a:solidFill>
                <a:latin typeface="Agrandir"/>
                <a:ea typeface="Agrandir"/>
                <a:cs typeface="Agrandir"/>
                <a:sym typeface="Agrandir"/>
              </a:rPr>
              <a:t>- Permet la collaboration, la coopération, l’interaction avec d’autres élèves ou avec</a:t>
            </a:r>
          </a:p>
          <a:p>
            <a:pPr algn="ctr">
              <a:lnSpc>
                <a:spcPts val="4615"/>
              </a:lnSpc>
            </a:pPr>
            <a:r>
              <a:rPr lang="en-US" sz="3296">
                <a:solidFill>
                  <a:srgbClr val="000000"/>
                </a:solidFill>
                <a:latin typeface="Agrandir"/>
                <a:ea typeface="Agrandir"/>
                <a:cs typeface="Agrandir"/>
                <a:sym typeface="Agrandir"/>
              </a:rPr>
              <a:t>l’enseignant.</a:t>
            </a:r>
          </a:p>
          <a:p>
            <a:pPr algn="ctr">
              <a:lnSpc>
                <a:spcPts val="4615"/>
              </a:lnSpc>
            </a:pPr>
            <a:r>
              <a:rPr lang="en-US" sz="3296">
                <a:solidFill>
                  <a:srgbClr val="000000"/>
                </a:solidFill>
                <a:latin typeface="Agrandir"/>
                <a:ea typeface="Agrandir"/>
                <a:cs typeface="Agrandir"/>
                <a:sym typeface="Agrandir"/>
              </a:rPr>
              <a:t>- Permet à l’élève de se situer dans ses apprentissages, son évolution.</a:t>
            </a:r>
          </a:p>
          <a:p>
            <a:pPr algn="ctr">
              <a:lnSpc>
                <a:spcPts val="4615"/>
              </a:lnSpc>
              <a:spcBef>
                <a:spcPct val="0"/>
              </a:spcBef>
            </a:pPr>
            <a:r>
              <a:rPr lang="en-US" sz="3296">
                <a:solidFill>
                  <a:srgbClr val="000000"/>
                </a:solidFill>
                <a:latin typeface="Agrandir"/>
                <a:ea typeface="Agrandir"/>
                <a:cs typeface="Agrandir"/>
                <a:sym typeface="Agrandir"/>
              </a:rPr>
              <a:t>- Nécessite, de la part de l’élève, d’effectuer des choix personnels quant aux démarches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3159373">
            <a:off x="-2170367" y="-955735"/>
            <a:ext cx="6398134" cy="7181579"/>
          </a:xfrm>
          <a:custGeom>
            <a:avLst/>
            <a:gdLst/>
            <a:ahLst/>
            <a:cxnLst/>
            <a:rect r="r" b="b" t="t" l="l"/>
            <a:pathLst>
              <a:path h="7181579" w="6398134">
                <a:moveTo>
                  <a:pt x="0" y="0"/>
                </a:moveTo>
                <a:lnTo>
                  <a:pt x="6398134" y="0"/>
                </a:lnTo>
                <a:lnTo>
                  <a:pt x="6398134" y="7181579"/>
                </a:lnTo>
                <a:lnTo>
                  <a:pt x="0" y="7181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50108">
            <a:off x="16120528" y="7981179"/>
            <a:ext cx="4334944" cy="4611642"/>
          </a:xfrm>
          <a:custGeom>
            <a:avLst/>
            <a:gdLst/>
            <a:ahLst/>
            <a:cxnLst/>
            <a:rect r="r" b="b" t="t" l="l"/>
            <a:pathLst>
              <a:path h="4611642" w="4334944">
                <a:moveTo>
                  <a:pt x="0" y="0"/>
                </a:moveTo>
                <a:lnTo>
                  <a:pt x="4334944" y="0"/>
                </a:lnTo>
                <a:lnTo>
                  <a:pt x="4334944" y="4611642"/>
                </a:lnTo>
                <a:lnTo>
                  <a:pt x="0" y="4611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41571">
            <a:off x="16338538" y="8893999"/>
            <a:ext cx="3226964" cy="2448459"/>
          </a:xfrm>
          <a:custGeom>
            <a:avLst/>
            <a:gdLst/>
            <a:ahLst/>
            <a:cxnLst/>
            <a:rect r="r" b="b" t="t" l="l"/>
            <a:pathLst>
              <a:path h="2448459" w="3226964">
                <a:moveTo>
                  <a:pt x="0" y="0"/>
                </a:moveTo>
                <a:lnTo>
                  <a:pt x="3226965" y="0"/>
                </a:lnTo>
                <a:lnTo>
                  <a:pt x="3226965" y="2448459"/>
                </a:lnTo>
                <a:lnTo>
                  <a:pt x="0" y="2448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863002">
            <a:off x="12332139" y="-2695826"/>
            <a:ext cx="8511101" cy="7819766"/>
          </a:xfrm>
          <a:custGeom>
            <a:avLst/>
            <a:gdLst/>
            <a:ahLst/>
            <a:cxnLst/>
            <a:rect r="r" b="b" t="t" l="l"/>
            <a:pathLst>
              <a:path h="7819766" w="8511101">
                <a:moveTo>
                  <a:pt x="0" y="0"/>
                </a:moveTo>
                <a:lnTo>
                  <a:pt x="8511101" y="0"/>
                </a:lnTo>
                <a:lnTo>
                  <a:pt x="8511101" y="7819766"/>
                </a:lnTo>
                <a:lnTo>
                  <a:pt x="0" y="78197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45587" y="4802783"/>
            <a:ext cx="3891174" cy="3770901"/>
          </a:xfrm>
          <a:custGeom>
            <a:avLst/>
            <a:gdLst/>
            <a:ahLst/>
            <a:cxnLst/>
            <a:rect r="r" b="b" t="t" l="l"/>
            <a:pathLst>
              <a:path h="3770901" w="3891174">
                <a:moveTo>
                  <a:pt x="0" y="0"/>
                </a:moveTo>
                <a:lnTo>
                  <a:pt x="3891174" y="0"/>
                </a:lnTo>
                <a:lnTo>
                  <a:pt x="3891174" y="3770901"/>
                </a:lnTo>
                <a:lnTo>
                  <a:pt x="0" y="3770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12328" y="7946321"/>
            <a:ext cx="5052305" cy="5374792"/>
          </a:xfrm>
          <a:custGeom>
            <a:avLst/>
            <a:gdLst/>
            <a:ahLst/>
            <a:cxnLst/>
            <a:rect r="r" b="b" t="t" l="l"/>
            <a:pathLst>
              <a:path h="5374792" w="5052305">
                <a:moveTo>
                  <a:pt x="0" y="0"/>
                </a:moveTo>
                <a:lnTo>
                  <a:pt x="5052305" y="0"/>
                </a:lnTo>
                <a:lnTo>
                  <a:pt x="5052305" y="5374792"/>
                </a:lnTo>
                <a:lnTo>
                  <a:pt x="0" y="53747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330417" y="2991511"/>
            <a:ext cx="15627165" cy="6109948"/>
            <a:chOff x="0" y="0"/>
            <a:chExt cx="4115797" cy="1609204"/>
          </a:xfrm>
        </p:grpSpPr>
        <p:sp>
          <p:nvSpPr>
            <p:cNvPr name="Freeform 7" id="7"/>
            <p:cNvSpPr/>
            <p:nvPr/>
          </p:nvSpPr>
          <p:spPr>
            <a:xfrm flipH="false" flipV="false" rot="0">
              <a:off x="0" y="0"/>
              <a:ext cx="4115797" cy="1609204"/>
            </a:xfrm>
            <a:custGeom>
              <a:avLst/>
              <a:gdLst/>
              <a:ahLst/>
              <a:cxnLst/>
              <a:rect r="r" b="b" t="t" l="l"/>
              <a:pathLst>
                <a:path h="1609204" w="4115797">
                  <a:moveTo>
                    <a:pt x="0" y="0"/>
                  </a:moveTo>
                  <a:lnTo>
                    <a:pt x="4115797" y="0"/>
                  </a:lnTo>
                  <a:lnTo>
                    <a:pt x="4115797" y="1609204"/>
                  </a:lnTo>
                  <a:lnTo>
                    <a:pt x="0" y="1609204"/>
                  </a:lnTo>
                  <a:close/>
                </a:path>
              </a:pathLst>
            </a:custGeom>
            <a:solidFill>
              <a:srgbClr val="FFFFFF"/>
            </a:solidFill>
            <a:ln w="38100" cap="sq">
              <a:solidFill>
                <a:srgbClr val="000000"/>
              </a:solidFill>
              <a:prstDash val="solid"/>
              <a:miter/>
            </a:ln>
          </p:spPr>
        </p:sp>
        <p:sp>
          <p:nvSpPr>
            <p:cNvPr name="TextBox 8" id="8"/>
            <p:cNvSpPr txBox="true"/>
            <p:nvPr/>
          </p:nvSpPr>
          <p:spPr>
            <a:xfrm>
              <a:off x="0" y="-85725"/>
              <a:ext cx="4115797" cy="169492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972591" y="3337528"/>
            <a:ext cx="14342819" cy="5318125"/>
          </a:xfrm>
          <a:prstGeom prst="rect">
            <a:avLst/>
          </a:prstGeom>
        </p:spPr>
        <p:txBody>
          <a:bodyPr anchor="t" rtlCol="false" tIns="0" lIns="0" bIns="0" rIns="0">
            <a:spAutoFit/>
          </a:bodyPr>
          <a:lstStyle/>
          <a:p>
            <a:pPr algn="l">
              <a:lnSpc>
                <a:spcPts val="3500"/>
              </a:lnSpc>
            </a:pPr>
            <a:r>
              <a:rPr lang="en-US" sz="2500" spc="125">
                <a:solidFill>
                  <a:srgbClr val="000000"/>
                </a:solidFill>
                <a:latin typeface="Agrandir"/>
                <a:ea typeface="Agrandir"/>
                <a:cs typeface="Agrandir"/>
                <a:sym typeface="Agrandir"/>
              </a:rPr>
              <a:t>There are many forms of informative or explanatory writing that you may be required to do throughout your schooling or throughout life so it's important to understand the style, structure and overall purpose of this text type. </a:t>
            </a:r>
          </a:p>
          <a:p>
            <a:pPr algn="l">
              <a:lnSpc>
                <a:spcPts val="3500"/>
              </a:lnSpc>
            </a:pPr>
          </a:p>
          <a:p>
            <a:pPr algn="l">
              <a:lnSpc>
                <a:spcPts val="3500"/>
              </a:lnSpc>
            </a:pPr>
            <a:r>
              <a:rPr lang="en-US" sz="2500" spc="125">
                <a:solidFill>
                  <a:srgbClr val="000000"/>
                </a:solidFill>
                <a:latin typeface="Agrandir"/>
                <a:ea typeface="Agrandir"/>
                <a:cs typeface="Agrandir"/>
                <a:sym typeface="Agrandir"/>
              </a:rPr>
              <a:t>All informative texts seek to accurately convey </a:t>
            </a:r>
            <a:r>
              <a:rPr lang="en-US" sz="2500" spc="125" b="true">
                <a:solidFill>
                  <a:srgbClr val="000000"/>
                </a:solidFill>
                <a:latin typeface="Agrandir Bold"/>
                <a:ea typeface="Agrandir Bold"/>
                <a:cs typeface="Agrandir Bold"/>
                <a:sym typeface="Agrandir Bold"/>
              </a:rPr>
              <a:t>information</a:t>
            </a:r>
            <a:r>
              <a:rPr lang="en-US" sz="2500" spc="125">
                <a:solidFill>
                  <a:srgbClr val="000000"/>
                </a:solidFill>
                <a:latin typeface="Agrandir"/>
                <a:ea typeface="Agrandir"/>
                <a:cs typeface="Agrandir"/>
                <a:sym typeface="Agrandir"/>
              </a:rPr>
              <a:t> to a reader with a primary purpose to increase </a:t>
            </a:r>
            <a:r>
              <a:rPr lang="en-US" sz="2500" spc="125" b="true">
                <a:solidFill>
                  <a:srgbClr val="000000"/>
                </a:solidFill>
                <a:latin typeface="Agrandir Bold"/>
                <a:ea typeface="Agrandir Bold"/>
                <a:cs typeface="Agrandir Bold"/>
                <a:sym typeface="Agrandir Bold"/>
              </a:rPr>
              <a:t>knowledge.</a:t>
            </a:r>
          </a:p>
          <a:p>
            <a:pPr algn="l">
              <a:lnSpc>
                <a:spcPts val="3500"/>
              </a:lnSpc>
            </a:pPr>
          </a:p>
          <a:p>
            <a:pPr algn="l">
              <a:lnSpc>
                <a:spcPts val="3500"/>
              </a:lnSpc>
            </a:pPr>
            <a:r>
              <a:rPr lang="en-US" sz="2500" spc="125">
                <a:solidFill>
                  <a:srgbClr val="000000"/>
                </a:solidFill>
                <a:latin typeface="Agrandir"/>
                <a:ea typeface="Agrandir"/>
                <a:cs typeface="Agrandir"/>
                <a:sym typeface="Agrandir"/>
              </a:rPr>
              <a:t>You should assume that your audience consists of educated, intelligent, nonspecialists so try to ensure your writing is </a:t>
            </a:r>
            <a:r>
              <a:rPr lang="en-US" sz="2500" spc="125" b="true">
                <a:solidFill>
                  <a:srgbClr val="000000"/>
                </a:solidFill>
                <a:latin typeface="Agrandir Bold"/>
                <a:ea typeface="Agrandir Bold"/>
                <a:cs typeface="Agrandir Bold"/>
                <a:sym typeface="Agrandir Bold"/>
              </a:rPr>
              <a:t>accurate</a:t>
            </a:r>
            <a:r>
              <a:rPr lang="en-US" sz="2500" spc="125">
                <a:solidFill>
                  <a:srgbClr val="000000"/>
                </a:solidFill>
                <a:latin typeface="Agrandir"/>
                <a:ea typeface="Agrandir"/>
                <a:cs typeface="Agrandir"/>
                <a:sym typeface="Agrandir"/>
              </a:rPr>
              <a:t>, </a:t>
            </a:r>
            <a:r>
              <a:rPr lang="en-US" sz="2500" spc="125" b="true">
                <a:solidFill>
                  <a:srgbClr val="000000"/>
                </a:solidFill>
                <a:latin typeface="Agrandir Bold"/>
                <a:ea typeface="Agrandir Bold"/>
                <a:cs typeface="Agrandir Bold"/>
                <a:sym typeface="Agrandir Bold"/>
              </a:rPr>
              <a:t>specific</a:t>
            </a:r>
            <a:r>
              <a:rPr lang="en-US" sz="2500" spc="125">
                <a:solidFill>
                  <a:srgbClr val="000000"/>
                </a:solidFill>
                <a:latin typeface="Agrandir"/>
                <a:ea typeface="Agrandir"/>
                <a:cs typeface="Agrandir"/>
                <a:sym typeface="Agrandir"/>
              </a:rPr>
              <a:t> and </a:t>
            </a:r>
            <a:r>
              <a:rPr lang="en-US" sz="2500" spc="125" b="true">
                <a:solidFill>
                  <a:srgbClr val="000000"/>
                </a:solidFill>
                <a:latin typeface="Agrandir Bold"/>
                <a:ea typeface="Agrandir Bold"/>
                <a:cs typeface="Agrandir Bold"/>
                <a:sym typeface="Agrandir Bold"/>
              </a:rPr>
              <a:t>clear</a:t>
            </a:r>
            <a:r>
              <a:rPr lang="en-US" sz="2500" spc="125">
                <a:solidFill>
                  <a:srgbClr val="000000"/>
                </a:solidFill>
                <a:latin typeface="Agrandir"/>
                <a:ea typeface="Agrandir"/>
                <a:cs typeface="Agrandir"/>
                <a:sym typeface="Agrandir"/>
              </a:rPr>
              <a:t> to have the best chance of successfully passing on knowledge of your topic.</a:t>
            </a:r>
          </a:p>
          <a:p>
            <a:pPr algn="l">
              <a:lnSpc>
                <a:spcPts val="3500"/>
              </a:lnSpc>
            </a:pPr>
          </a:p>
          <a:p>
            <a:pPr algn="l">
              <a:lnSpc>
                <a:spcPts val="3500"/>
              </a:lnSpc>
            </a:pPr>
            <a:r>
              <a:rPr lang="en-US" sz="2500" spc="125">
                <a:solidFill>
                  <a:srgbClr val="000000"/>
                </a:solidFill>
                <a:latin typeface="Agrandir"/>
                <a:ea typeface="Agrandir"/>
                <a:cs typeface="Agrandir"/>
                <a:sym typeface="Agrandir"/>
              </a:rPr>
              <a:t>Good luck and let's get writing!</a:t>
            </a:r>
          </a:p>
        </p:txBody>
      </p:sp>
      <p:sp>
        <p:nvSpPr>
          <p:cNvPr name="Freeform 10" id="10"/>
          <p:cNvSpPr/>
          <p:nvPr/>
        </p:nvSpPr>
        <p:spPr>
          <a:xfrm flipH="false" flipV="false" rot="1756330">
            <a:off x="14674440" y="-498333"/>
            <a:ext cx="3826499" cy="3884771"/>
          </a:xfrm>
          <a:custGeom>
            <a:avLst/>
            <a:gdLst/>
            <a:ahLst/>
            <a:cxnLst/>
            <a:rect r="r" b="b" t="t" l="l"/>
            <a:pathLst>
              <a:path h="3884771" w="3826499">
                <a:moveTo>
                  <a:pt x="0" y="0"/>
                </a:moveTo>
                <a:lnTo>
                  <a:pt x="3826499" y="0"/>
                </a:lnTo>
                <a:lnTo>
                  <a:pt x="3826499" y="3884770"/>
                </a:lnTo>
                <a:lnTo>
                  <a:pt x="0" y="3884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330417" y="1204532"/>
            <a:ext cx="14889204"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recap and final advice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grpSp>
        <p:nvGrpSpPr>
          <p:cNvPr name="Group 3" id="3"/>
          <p:cNvGrpSpPr/>
          <p:nvPr/>
        </p:nvGrpSpPr>
        <p:grpSpPr>
          <a:xfrm rot="0">
            <a:off x="1028700" y="3485859"/>
            <a:ext cx="16230600" cy="5772441"/>
            <a:chOff x="0" y="0"/>
            <a:chExt cx="4274726" cy="1520314"/>
          </a:xfrm>
        </p:grpSpPr>
        <p:sp>
          <p:nvSpPr>
            <p:cNvPr name="Freeform 4" id="4"/>
            <p:cNvSpPr/>
            <p:nvPr/>
          </p:nvSpPr>
          <p:spPr>
            <a:xfrm flipH="false" flipV="false" rot="0">
              <a:off x="0" y="0"/>
              <a:ext cx="4274726" cy="1520314"/>
            </a:xfrm>
            <a:custGeom>
              <a:avLst/>
              <a:gdLst/>
              <a:ahLst/>
              <a:cxnLst/>
              <a:rect r="r" b="b" t="t" l="l"/>
              <a:pathLst>
                <a:path h="1520314" w="4274726">
                  <a:moveTo>
                    <a:pt x="0" y="0"/>
                  </a:moveTo>
                  <a:lnTo>
                    <a:pt x="4274726" y="0"/>
                  </a:lnTo>
                  <a:lnTo>
                    <a:pt x="4274726" y="1520314"/>
                  </a:lnTo>
                  <a:lnTo>
                    <a:pt x="0" y="1520314"/>
                  </a:lnTo>
                  <a:close/>
                </a:path>
              </a:pathLst>
            </a:custGeom>
            <a:solidFill>
              <a:srgbClr val="FFFFFF"/>
            </a:solidFill>
            <a:ln w="38100" cap="sq">
              <a:solidFill>
                <a:srgbClr val="000000"/>
              </a:solidFill>
              <a:prstDash val="solid"/>
              <a:miter/>
            </a:ln>
          </p:spPr>
        </p:sp>
        <p:sp>
          <p:nvSpPr>
            <p:cNvPr name="TextBox 5" id="5"/>
            <p:cNvSpPr txBox="true"/>
            <p:nvPr/>
          </p:nvSpPr>
          <p:spPr>
            <a:xfrm>
              <a:off x="0" y="-85725"/>
              <a:ext cx="4274726" cy="160603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211679" y="7380700"/>
            <a:ext cx="1519909" cy="1375517"/>
          </a:xfrm>
          <a:custGeom>
            <a:avLst/>
            <a:gdLst/>
            <a:ahLst/>
            <a:cxnLst/>
            <a:rect r="r" b="b" t="t" l="l"/>
            <a:pathLst>
              <a:path h="1375517" w="1519909">
                <a:moveTo>
                  <a:pt x="0" y="0"/>
                </a:moveTo>
                <a:lnTo>
                  <a:pt x="1519909" y="0"/>
                </a:lnTo>
                <a:lnTo>
                  <a:pt x="1519909" y="1375517"/>
                </a:lnTo>
                <a:lnTo>
                  <a:pt x="0" y="1375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3685">
            <a:off x="13911072" y="6657305"/>
            <a:ext cx="1359982" cy="1446790"/>
          </a:xfrm>
          <a:custGeom>
            <a:avLst/>
            <a:gdLst/>
            <a:ahLst/>
            <a:cxnLst/>
            <a:rect r="r" b="b" t="t" l="l"/>
            <a:pathLst>
              <a:path h="1446790" w="1359982">
                <a:moveTo>
                  <a:pt x="0" y="0"/>
                </a:moveTo>
                <a:lnTo>
                  <a:pt x="1359982" y="0"/>
                </a:lnTo>
                <a:lnTo>
                  <a:pt x="1359982" y="1446790"/>
                </a:lnTo>
                <a:lnTo>
                  <a:pt x="0" y="1446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471468" y="7380700"/>
            <a:ext cx="1483037" cy="1375517"/>
          </a:xfrm>
          <a:custGeom>
            <a:avLst/>
            <a:gdLst/>
            <a:ahLst/>
            <a:cxnLst/>
            <a:rect r="r" b="b" t="t" l="l"/>
            <a:pathLst>
              <a:path h="1375517" w="1483037">
                <a:moveTo>
                  <a:pt x="0" y="0"/>
                </a:moveTo>
                <a:lnTo>
                  <a:pt x="1483037" y="0"/>
                </a:lnTo>
                <a:lnTo>
                  <a:pt x="1483037" y="1375517"/>
                </a:lnTo>
                <a:lnTo>
                  <a:pt x="0" y="1375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403947" y="5684229"/>
            <a:ext cx="926755" cy="1375517"/>
          </a:xfrm>
          <a:custGeom>
            <a:avLst/>
            <a:gdLst/>
            <a:ahLst/>
            <a:cxnLst/>
            <a:rect r="r" b="b" t="t" l="l"/>
            <a:pathLst>
              <a:path h="1375517" w="926755">
                <a:moveTo>
                  <a:pt x="0" y="0"/>
                </a:moveTo>
                <a:lnTo>
                  <a:pt x="926755" y="0"/>
                </a:lnTo>
                <a:lnTo>
                  <a:pt x="926755" y="1375517"/>
                </a:lnTo>
                <a:lnTo>
                  <a:pt x="0" y="13755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913097">
            <a:off x="13599836" y="4355325"/>
            <a:ext cx="1779198" cy="1714500"/>
          </a:xfrm>
          <a:custGeom>
            <a:avLst/>
            <a:gdLst/>
            <a:ahLst/>
            <a:cxnLst/>
            <a:rect r="r" b="b" t="t" l="l"/>
            <a:pathLst>
              <a:path h="1714500" w="1779198">
                <a:moveTo>
                  <a:pt x="0" y="0"/>
                </a:moveTo>
                <a:lnTo>
                  <a:pt x="1779198" y="0"/>
                </a:lnTo>
                <a:lnTo>
                  <a:pt x="1779198" y="1714500"/>
                </a:lnTo>
                <a:lnTo>
                  <a:pt x="0" y="1714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365663" y="3818451"/>
            <a:ext cx="1594287" cy="1545009"/>
          </a:xfrm>
          <a:custGeom>
            <a:avLst/>
            <a:gdLst/>
            <a:ahLst/>
            <a:cxnLst/>
            <a:rect r="r" b="b" t="t" l="l"/>
            <a:pathLst>
              <a:path h="1545009" w="1594287">
                <a:moveTo>
                  <a:pt x="0" y="0"/>
                </a:moveTo>
                <a:lnTo>
                  <a:pt x="1594286" y="0"/>
                </a:lnTo>
                <a:lnTo>
                  <a:pt x="1594286" y="1545008"/>
                </a:lnTo>
                <a:lnTo>
                  <a:pt x="0" y="15450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889879" y="3987942"/>
            <a:ext cx="1157154" cy="1375517"/>
          </a:xfrm>
          <a:custGeom>
            <a:avLst/>
            <a:gdLst/>
            <a:ahLst/>
            <a:cxnLst/>
            <a:rect r="r" b="b" t="t" l="l"/>
            <a:pathLst>
              <a:path h="1375517" w="1157154">
                <a:moveTo>
                  <a:pt x="0" y="0"/>
                </a:moveTo>
                <a:lnTo>
                  <a:pt x="1157154" y="0"/>
                </a:lnTo>
                <a:lnTo>
                  <a:pt x="1157154" y="1375517"/>
                </a:lnTo>
                <a:lnTo>
                  <a:pt x="0" y="137551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6685148" y="5684229"/>
            <a:ext cx="1497162" cy="1375517"/>
          </a:xfrm>
          <a:custGeom>
            <a:avLst/>
            <a:gdLst/>
            <a:ahLst/>
            <a:cxnLst/>
            <a:rect r="r" b="b" t="t" l="l"/>
            <a:pathLst>
              <a:path h="1375517" w="1497162">
                <a:moveTo>
                  <a:pt x="0" y="0"/>
                </a:moveTo>
                <a:lnTo>
                  <a:pt x="1497161" y="0"/>
                </a:lnTo>
                <a:lnTo>
                  <a:pt x="1497161" y="1375517"/>
                </a:lnTo>
                <a:lnTo>
                  <a:pt x="0" y="13755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3332710" y="3987942"/>
            <a:ext cx="1041954" cy="1375517"/>
          </a:xfrm>
          <a:custGeom>
            <a:avLst/>
            <a:gdLst/>
            <a:ahLst/>
            <a:cxnLst/>
            <a:rect r="r" b="b" t="t" l="l"/>
            <a:pathLst>
              <a:path h="1375517" w="1041954">
                <a:moveTo>
                  <a:pt x="0" y="0"/>
                </a:moveTo>
                <a:lnTo>
                  <a:pt x="1041954" y="0"/>
                </a:lnTo>
                <a:lnTo>
                  <a:pt x="1041954" y="1375517"/>
                </a:lnTo>
                <a:lnTo>
                  <a:pt x="0" y="13755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2356347" y="5684229"/>
            <a:ext cx="1139960" cy="1375517"/>
          </a:xfrm>
          <a:custGeom>
            <a:avLst/>
            <a:gdLst/>
            <a:ahLst/>
            <a:cxnLst/>
            <a:rect r="r" b="b" t="t" l="l"/>
            <a:pathLst>
              <a:path h="1375517" w="1139960">
                <a:moveTo>
                  <a:pt x="0" y="0"/>
                </a:moveTo>
                <a:lnTo>
                  <a:pt x="1139960" y="0"/>
                </a:lnTo>
                <a:lnTo>
                  <a:pt x="1139960" y="1375517"/>
                </a:lnTo>
                <a:lnTo>
                  <a:pt x="0" y="137551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5045451" y="5684229"/>
            <a:ext cx="1418059" cy="1375517"/>
          </a:xfrm>
          <a:custGeom>
            <a:avLst/>
            <a:gdLst/>
            <a:ahLst/>
            <a:cxnLst/>
            <a:rect r="r" b="b" t="t" l="l"/>
            <a:pathLst>
              <a:path h="1375517" w="1418059">
                <a:moveTo>
                  <a:pt x="0" y="0"/>
                </a:moveTo>
                <a:lnTo>
                  <a:pt x="1418059" y="0"/>
                </a:lnTo>
                <a:lnTo>
                  <a:pt x="1418059" y="1375517"/>
                </a:lnTo>
                <a:lnTo>
                  <a:pt x="0" y="137551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10759192" y="5684229"/>
            <a:ext cx="1375517" cy="1375517"/>
          </a:xfrm>
          <a:custGeom>
            <a:avLst/>
            <a:gdLst/>
            <a:ahLst/>
            <a:cxnLst/>
            <a:rect r="r" b="b" t="t" l="l"/>
            <a:pathLst>
              <a:path h="1375517" w="1375517">
                <a:moveTo>
                  <a:pt x="0" y="0"/>
                </a:moveTo>
                <a:lnTo>
                  <a:pt x="1375517" y="0"/>
                </a:lnTo>
                <a:lnTo>
                  <a:pt x="1375517" y="1375517"/>
                </a:lnTo>
                <a:lnTo>
                  <a:pt x="0" y="137551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8" id="18"/>
          <p:cNvSpPr/>
          <p:nvPr/>
        </p:nvSpPr>
        <p:spPr>
          <a:xfrm flipH="false" flipV="false" rot="0">
            <a:off x="6215258" y="7380700"/>
            <a:ext cx="1735668" cy="1375517"/>
          </a:xfrm>
          <a:custGeom>
            <a:avLst/>
            <a:gdLst/>
            <a:ahLst/>
            <a:cxnLst/>
            <a:rect r="r" b="b" t="t" l="l"/>
            <a:pathLst>
              <a:path h="1375517" w="1735668">
                <a:moveTo>
                  <a:pt x="0" y="0"/>
                </a:moveTo>
                <a:lnTo>
                  <a:pt x="1735669" y="0"/>
                </a:lnTo>
                <a:lnTo>
                  <a:pt x="1735669" y="1375517"/>
                </a:lnTo>
                <a:lnTo>
                  <a:pt x="0" y="137551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9" id="19"/>
          <p:cNvSpPr/>
          <p:nvPr/>
        </p:nvSpPr>
        <p:spPr>
          <a:xfrm flipH="false" flipV="false" rot="0">
            <a:off x="1462611" y="5684229"/>
            <a:ext cx="1480498" cy="1375517"/>
          </a:xfrm>
          <a:custGeom>
            <a:avLst/>
            <a:gdLst/>
            <a:ahLst/>
            <a:cxnLst/>
            <a:rect r="r" b="b" t="t" l="l"/>
            <a:pathLst>
              <a:path h="1375517" w="1480498">
                <a:moveTo>
                  <a:pt x="0" y="0"/>
                </a:moveTo>
                <a:lnTo>
                  <a:pt x="1480498" y="0"/>
                </a:lnTo>
                <a:lnTo>
                  <a:pt x="1480498" y="1375517"/>
                </a:lnTo>
                <a:lnTo>
                  <a:pt x="0" y="137551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11712528" y="7380700"/>
            <a:ext cx="1910441" cy="1375517"/>
          </a:xfrm>
          <a:custGeom>
            <a:avLst/>
            <a:gdLst/>
            <a:ahLst/>
            <a:cxnLst/>
            <a:rect r="r" b="b" t="t" l="l"/>
            <a:pathLst>
              <a:path h="1375517" w="1910441">
                <a:moveTo>
                  <a:pt x="0" y="0"/>
                </a:moveTo>
                <a:lnTo>
                  <a:pt x="1910441" y="0"/>
                </a:lnTo>
                <a:lnTo>
                  <a:pt x="1910441" y="1375517"/>
                </a:lnTo>
                <a:lnTo>
                  <a:pt x="0" y="137551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1" id="21"/>
          <p:cNvSpPr/>
          <p:nvPr/>
        </p:nvSpPr>
        <p:spPr>
          <a:xfrm flipH="false" flipV="false" rot="0">
            <a:off x="3164747" y="5684229"/>
            <a:ext cx="1659067" cy="1375517"/>
          </a:xfrm>
          <a:custGeom>
            <a:avLst/>
            <a:gdLst/>
            <a:ahLst/>
            <a:cxnLst/>
            <a:rect r="r" b="b" t="t" l="l"/>
            <a:pathLst>
              <a:path h="1375517" w="1659067">
                <a:moveTo>
                  <a:pt x="0" y="0"/>
                </a:moveTo>
                <a:lnTo>
                  <a:pt x="1659066" y="0"/>
                </a:lnTo>
                <a:lnTo>
                  <a:pt x="1659066" y="1375517"/>
                </a:lnTo>
                <a:lnTo>
                  <a:pt x="0" y="1375517"/>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2" id="22"/>
          <p:cNvSpPr/>
          <p:nvPr/>
        </p:nvSpPr>
        <p:spPr>
          <a:xfrm flipH="false" flipV="false" rot="0">
            <a:off x="1462611" y="7380700"/>
            <a:ext cx="977868" cy="1375517"/>
          </a:xfrm>
          <a:custGeom>
            <a:avLst/>
            <a:gdLst/>
            <a:ahLst/>
            <a:cxnLst/>
            <a:rect r="r" b="b" t="t" l="l"/>
            <a:pathLst>
              <a:path h="1375517" w="977868">
                <a:moveTo>
                  <a:pt x="0" y="0"/>
                </a:moveTo>
                <a:lnTo>
                  <a:pt x="977867" y="0"/>
                </a:lnTo>
                <a:lnTo>
                  <a:pt x="977867" y="1375517"/>
                </a:lnTo>
                <a:lnTo>
                  <a:pt x="0" y="1375517"/>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3" id="23"/>
          <p:cNvSpPr/>
          <p:nvPr/>
        </p:nvSpPr>
        <p:spPr>
          <a:xfrm flipH="false" flipV="false" rot="0">
            <a:off x="2701231" y="7380700"/>
            <a:ext cx="1509484" cy="1375517"/>
          </a:xfrm>
          <a:custGeom>
            <a:avLst/>
            <a:gdLst/>
            <a:ahLst/>
            <a:cxnLst/>
            <a:rect r="r" b="b" t="t" l="l"/>
            <a:pathLst>
              <a:path h="1375517" w="1509484">
                <a:moveTo>
                  <a:pt x="0" y="0"/>
                </a:moveTo>
                <a:lnTo>
                  <a:pt x="1509484" y="0"/>
                </a:lnTo>
                <a:lnTo>
                  <a:pt x="1509484" y="1375517"/>
                </a:lnTo>
                <a:lnTo>
                  <a:pt x="0" y="1375517"/>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4" id="24"/>
          <p:cNvSpPr/>
          <p:nvPr/>
        </p:nvSpPr>
        <p:spPr>
          <a:xfrm flipH="false" flipV="false" rot="0">
            <a:off x="15287639" y="7211208"/>
            <a:ext cx="1720757" cy="1714500"/>
          </a:xfrm>
          <a:custGeom>
            <a:avLst/>
            <a:gdLst/>
            <a:ahLst/>
            <a:cxnLst/>
            <a:rect r="r" b="b" t="t" l="l"/>
            <a:pathLst>
              <a:path h="1714500" w="1720757">
                <a:moveTo>
                  <a:pt x="0" y="0"/>
                </a:moveTo>
                <a:lnTo>
                  <a:pt x="1720757" y="0"/>
                </a:lnTo>
                <a:lnTo>
                  <a:pt x="1720757" y="1714500"/>
                </a:lnTo>
                <a:lnTo>
                  <a:pt x="0" y="1714500"/>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5" id="25"/>
          <p:cNvSpPr/>
          <p:nvPr/>
        </p:nvSpPr>
        <p:spPr>
          <a:xfrm flipH="false" flipV="false" rot="0">
            <a:off x="15494800" y="5687309"/>
            <a:ext cx="1513595" cy="1390650"/>
          </a:xfrm>
          <a:custGeom>
            <a:avLst/>
            <a:gdLst/>
            <a:ahLst/>
            <a:cxnLst/>
            <a:rect r="r" b="b" t="t" l="l"/>
            <a:pathLst>
              <a:path h="1390650" w="1513595">
                <a:moveTo>
                  <a:pt x="0" y="0"/>
                </a:moveTo>
                <a:lnTo>
                  <a:pt x="1513596" y="0"/>
                </a:lnTo>
                <a:lnTo>
                  <a:pt x="1513596" y="1390650"/>
                </a:lnTo>
                <a:lnTo>
                  <a:pt x="0" y="1390650"/>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6" id="26"/>
          <p:cNvSpPr/>
          <p:nvPr/>
        </p:nvSpPr>
        <p:spPr>
          <a:xfrm flipH="false" flipV="false" rot="0">
            <a:off x="11891125" y="3987942"/>
            <a:ext cx="1558660" cy="1375517"/>
          </a:xfrm>
          <a:custGeom>
            <a:avLst/>
            <a:gdLst/>
            <a:ahLst/>
            <a:cxnLst/>
            <a:rect r="r" b="b" t="t" l="l"/>
            <a:pathLst>
              <a:path h="1375517" w="1558660">
                <a:moveTo>
                  <a:pt x="0" y="0"/>
                </a:moveTo>
                <a:lnTo>
                  <a:pt x="1558659" y="0"/>
                </a:lnTo>
                <a:lnTo>
                  <a:pt x="1558659" y="1375517"/>
                </a:lnTo>
                <a:lnTo>
                  <a:pt x="0" y="1375517"/>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7" id="27"/>
          <p:cNvSpPr/>
          <p:nvPr/>
        </p:nvSpPr>
        <p:spPr>
          <a:xfrm flipH="false" flipV="false" rot="0">
            <a:off x="8481051" y="3987942"/>
            <a:ext cx="1078062" cy="1375517"/>
          </a:xfrm>
          <a:custGeom>
            <a:avLst/>
            <a:gdLst/>
            <a:ahLst/>
            <a:cxnLst/>
            <a:rect r="r" b="b" t="t" l="l"/>
            <a:pathLst>
              <a:path h="1375517" w="1078062">
                <a:moveTo>
                  <a:pt x="0" y="0"/>
                </a:moveTo>
                <a:lnTo>
                  <a:pt x="1078061" y="0"/>
                </a:lnTo>
                <a:lnTo>
                  <a:pt x="1078061" y="1375517"/>
                </a:lnTo>
                <a:lnTo>
                  <a:pt x="0" y="1375517"/>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8" id="28"/>
          <p:cNvSpPr/>
          <p:nvPr/>
        </p:nvSpPr>
        <p:spPr>
          <a:xfrm flipH="false" flipV="false" rot="0">
            <a:off x="10074327" y="3987942"/>
            <a:ext cx="1301583" cy="1375517"/>
          </a:xfrm>
          <a:custGeom>
            <a:avLst/>
            <a:gdLst/>
            <a:ahLst/>
            <a:cxnLst/>
            <a:rect r="r" b="b" t="t" l="l"/>
            <a:pathLst>
              <a:path h="1375517" w="1301583">
                <a:moveTo>
                  <a:pt x="0" y="0"/>
                </a:moveTo>
                <a:lnTo>
                  <a:pt x="1301583" y="0"/>
                </a:lnTo>
                <a:lnTo>
                  <a:pt x="1301583" y="1375517"/>
                </a:lnTo>
                <a:lnTo>
                  <a:pt x="0" y="1375517"/>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9" id="29"/>
          <p:cNvSpPr/>
          <p:nvPr/>
        </p:nvSpPr>
        <p:spPr>
          <a:xfrm flipH="false" flipV="false" rot="0">
            <a:off x="1462611" y="3987942"/>
            <a:ext cx="1354884" cy="1375517"/>
          </a:xfrm>
          <a:custGeom>
            <a:avLst/>
            <a:gdLst/>
            <a:ahLst/>
            <a:cxnLst/>
            <a:rect r="r" b="b" t="t" l="l"/>
            <a:pathLst>
              <a:path h="1375517" w="1354884">
                <a:moveTo>
                  <a:pt x="0" y="0"/>
                </a:moveTo>
                <a:lnTo>
                  <a:pt x="1354884" y="0"/>
                </a:lnTo>
                <a:lnTo>
                  <a:pt x="1354884" y="1375517"/>
                </a:lnTo>
                <a:lnTo>
                  <a:pt x="0" y="1375517"/>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30" id="30"/>
          <p:cNvSpPr/>
          <p:nvPr/>
        </p:nvSpPr>
        <p:spPr>
          <a:xfrm flipH="false" flipV="false" rot="0">
            <a:off x="9992341" y="7380700"/>
            <a:ext cx="1459435" cy="1375517"/>
          </a:xfrm>
          <a:custGeom>
            <a:avLst/>
            <a:gdLst/>
            <a:ahLst/>
            <a:cxnLst/>
            <a:rect r="r" b="b" t="t" l="l"/>
            <a:pathLst>
              <a:path h="1375517" w="1459435">
                <a:moveTo>
                  <a:pt x="0" y="0"/>
                </a:moveTo>
                <a:lnTo>
                  <a:pt x="1459434" y="0"/>
                </a:lnTo>
                <a:lnTo>
                  <a:pt x="1459434" y="1375517"/>
                </a:lnTo>
                <a:lnTo>
                  <a:pt x="0" y="1375517"/>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31" id="31"/>
          <p:cNvSpPr/>
          <p:nvPr/>
        </p:nvSpPr>
        <p:spPr>
          <a:xfrm flipH="false" flipV="false" rot="0">
            <a:off x="6562247" y="3987942"/>
            <a:ext cx="1403589" cy="1375517"/>
          </a:xfrm>
          <a:custGeom>
            <a:avLst/>
            <a:gdLst/>
            <a:ahLst/>
            <a:cxnLst/>
            <a:rect r="r" b="b" t="t" l="l"/>
            <a:pathLst>
              <a:path h="1375517" w="1403589">
                <a:moveTo>
                  <a:pt x="0" y="0"/>
                </a:moveTo>
                <a:lnTo>
                  <a:pt x="1403589" y="0"/>
                </a:lnTo>
                <a:lnTo>
                  <a:pt x="1403589" y="1375517"/>
                </a:lnTo>
                <a:lnTo>
                  <a:pt x="0" y="1375517"/>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32" id="32"/>
          <p:cNvSpPr/>
          <p:nvPr/>
        </p:nvSpPr>
        <p:spPr>
          <a:xfrm flipH="false" flipV="false" rot="0">
            <a:off x="9552340" y="5684229"/>
            <a:ext cx="985214" cy="1375517"/>
          </a:xfrm>
          <a:custGeom>
            <a:avLst/>
            <a:gdLst/>
            <a:ahLst/>
            <a:cxnLst/>
            <a:rect r="r" b="b" t="t" l="l"/>
            <a:pathLst>
              <a:path h="1375517" w="985214">
                <a:moveTo>
                  <a:pt x="0" y="0"/>
                </a:moveTo>
                <a:lnTo>
                  <a:pt x="985214" y="0"/>
                </a:lnTo>
                <a:lnTo>
                  <a:pt x="985214" y="1375517"/>
                </a:lnTo>
                <a:lnTo>
                  <a:pt x="0" y="1375517"/>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TextBox 33" id="33"/>
          <p:cNvSpPr txBox="true"/>
          <p:nvPr/>
        </p:nvSpPr>
        <p:spPr>
          <a:xfrm rot="0">
            <a:off x="1028700" y="1041050"/>
            <a:ext cx="4790137" cy="1228725"/>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000000"/>
                </a:solidFill>
                <a:latin typeface="Gagalin"/>
                <a:ea typeface="Gagalin"/>
                <a:cs typeface="Gagalin"/>
                <a:sym typeface="Gagalin"/>
              </a:rPr>
              <a:t>elements</a:t>
            </a:r>
          </a:p>
        </p:txBody>
      </p:sp>
      <p:sp>
        <p:nvSpPr>
          <p:cNvPr name="TextBox 34" id="34"/>
          <p:cNvSpPr txBox="true"/>
          <p:nvPr/>
        </p:nvSpPr>
        <p:spPr>
          <a:xfrm rot="0">
            <a:off x="1028700" y="2472975"/>
            <a:ext cx="16230600" cy="498475"/>
          </a:xfrm>
          <a:prstGeom prst="rect">
            <a:avLst/>
          </a:prstGeom>
        </p:spPr>
        <p:txBody>
          <a:bodyPr anchor="t" rtlCol="false" tIns="0" lIns="0" bIns="0" rIns="0">
            <a:spAutoFit/>
          </a:bodyPr>
          <a:lstStyle/>
          <a:p>
            <a:pPr algn="l">
              <a:lnSpc>
                <a:spcPts val="3500"/>
              </a:lnSpc>
            </a:pPr>
            <a:r>
              <a:rPr lang="en-US" sz="2500" spc="125">
                <a:solidFill>
                  <a:srgbClr val="000000"/>
                </a:solidFill>
                <a:latin typeface="Agrandir"/>
                <a:ea typeface="Agrandir"/>
                <a:cs typeface="Agrandir"/>
                <a:sym typeface="Agrandir"/>
              </a:rPr>
              <a:t>Use the following elements in your presentation. Delete this slide before presenting.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7660" y="2799454"/>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3013074" y="3865273"/>
            <a:ext cx="5274926" cy="3766600"/>
          </a:xfrm>
          <a:custGeom>
            <a:avLst/>
            <a:gdLst/>
            <a:ahLst/>
            <a:cxnLst/>
            <a:rect r="r" b="b" t="t" l="l"/>
            <a:pathLst>
              <a:path h="3766600" w="5274926">
                <a:moveTo>
                  <a:pt x="0" y="0"/>
                </a:moveTo>
                <a:lnTo>
                  <a:pt x="5274926" y="0"/>
                </a:lnTo>
                <a:lnTo>
                  <a:pt x="5274926" y="3766600"/>
                </a:lnTo>
                <a:lnTo>
                  <a:pt x="0" y="3766600"/>
                </a:lnTo>
                <a:lnTo>
                  <a:pt x="0" y="0"/>
                </a:lnTo>
                <a:close/>
              </a:path>
            </a:pathLst>
          </a:custGeom>
          <a:blipFill>
            <a:blip r:embed="rId7"/>
            <a:stretch>
              <a:fillRect l="0" t="0" r="0" b="0"/>
            </a:stretch>
          </a:blipFill>
        </p:spPr>
      </p:sp>
      <p:sp>
        <p:nvSpPr>
          <p:cNvPr name="TextBox 9" id="9"/>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10" id="10"/>
          <p:cNvSpPr txBox="true"/>
          <p:nvPr/>
        </p:nvSpPr>
        <p:spPr>
          <a:xfrm rot="0">
            <a:off x="1706647" y="2331700"/>
            <a:ext cx="4605807"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Déf</a:t>
            </a:r>
            <a:r>
              <a:rPr lang="en-US" b="true" sz="6124">
                <a:solidFill>
                  <a:srgbClr val="C6E284"/>
                </a:solidFill>
                <a:latin typeface="Agrandir Bold"/>
                <a:ea typeface="Agrandir Bold"/>
                <a:cs typeface="Agrandir Bold"/>
                <a:sym typeface="Agrandir Bold"/>
              </a:rPr>
              <a:t>initions</a:t>
            </a:r>
          </a:p>
        </p:txBody>
      </p:sp>
      <p:sp>
        <p:nvSpPr>
          <p:cNvPr name="TextBox 11" id="11"/>
          <p:cNvSpPr txBox="true"/>
          <p:nvPr/>
        </p:nvSpPr>
        <p:spPr>
          <a:xfrm rot="0">
            <a:off x="1235840" y="3547882"/>
            <a:ext cx="11409955" cy="3029311"/>
          </a:xfrm>
          <a:prstGeom prst="rect">
            <a:avLst/>
          </a:prstGeom>
        </p:spPr>
        <p:txBody>
          <a:bodyPr anchor="t" rtlCol="false" tIns="0" lIns="0" bIns="0" rIns="0">
            <a:spAutoFit/>
          </a:bodyPr>
          <a:lstStyle/>
          <a:p>
            <a:pPr algn="just">
              <a:lnSpc>
                <a:spcPts val="4705"/>
              </a:lnSpc>
              <a:spcBef>
                <a:spcPct val="0"/>
              </a:spcBef>
            </a:pPr>
            <a:r>
              <a:rPr lang="en-US" sz="3360">
                <a:solidFill>
                  <a:srgbClr val="000000"/>
                </a:solidFill>
                <a:latin typeface="Agrandir"/>
                <a:ea typeface="Agrandir"/>
                <a:cs typeface="Agrandir"/>
                <a:sym typeface="Agrandir"/>
              </a:rPr>
              <a:t>La </a:t>
            </a:r>
            <a:r>
              <a:rPr lang="en-US" b="true" sz="3360">
                <a:solidFill>
                  <a:srgbClr val="000000"/>
                </a:solidFill>
                <a:latin typeface="Agrandir Bold"/>
                <a:ea typeface="Agrandir Bold"/>
                <a:cs typeface="Agrandir Bold"/>
                <a:sym typeface="Agrandir Bold"/>
              </a:rPr>
              <a:t>gestion </a:t>
            </a:r>
            <a:r>
              <a:rPr lang="en-US" sz="3360">
                <a:solidFill>
                  <a:srgbClr val="000000"/>
                </a:solidFill>
                <a:latin typeface="Agrandir"/>
                <a:ea typeface="Agrandir"/>
                <a:cs typeface="Agrandir"/>
                <a:sym typeface="Agrandir"/>
              </a:rPr>
              <a:t>pédagogique de la </a:t>
            </a:r>
            <a:r>
              <a:rPr lang="en-US" b="true" sz="3360">
                <a:solidFill>
                  <a:srgbClr val="000000"/>
                </a:solidFill>
                <a:latin typeface="Agrandir Bold"/>
                <a:ea typeface="Agrandir Bold"/>
                <a:cs typeface="Agrandir Bold"/>
                <a:sym typeface="Agrandir Bold"/>
              </a:rPr>
              <a:t>classe </a:t>
            </a:r>
            <a:r>
              <a:rPr lang="en-US" sz="3360">
                <a:solidFill>
                  <a:srgbClr val="000000"/>
                </a:solidFill>
                <a:latin typeface="Agrandir"/>
                <a:ea typeface="Agrandir"/>
                <a:cs typeface="Agrandir"/>
                <a:sym typeface="Agrandir"/>
              </a:rPr>
              <a:t>est l’ensemble des </a:t>
            </a:r>
            <a:r>
              <a:rPr lang="en-US" b="true" sz="3360">
                <a:solidFill>
                  <a:srgbClr val="000000"/>
                </a:solidFill>
                <a:latin typeface="Agrandir Bold"/>
                <a:ea typeface="Agrandir Bold"/>
                <a:cs typeface="Agrandir Bold"/>
                <a:sym typeface="Agrandir Bold"/>
              </a:rPr>
              <a:t>actions</a:t>
            </a:r>
            <a:r>
              <a:rPr lang="en-US" sz="3360">
                <a:solidFill>
                  <a:srgbClr val="000000"/>
                </a:solidFill>
                <a:latin typeface="Agrandir"/>
                <a:ea typeface="Agrandir"/>
                <a:cs typeface="Agrandir"/>
                <a:sym typeface="Agrandir"/>
              </a:rPr>
              <a:t>, </a:t>
            </a:r>
            <a:r>
              <a:rPr lang="en-US" b="true" sz="3360">
                <a:solidFill>
                  <a:srgbClr val="000000"/>
                </a:solidFill>
                <a:latin typeface="Agrandir Bold"/>
                <a:ea typeface="Agrandir Bold"/>
                <a:cs typeface="Agrandir Bold"/>
                <a:sym typeface="Agrandir Bold"/>
              </a:rPr>
              <a:t>stratégies </a:t>
            </a:r>
            <a:r>
              <a:rPr lang="en-US" sz="3360">
                <a:solidFill>
                  <a:srgbClr val="000000"/>
                </a:solidFill>
                <a:latin typeface="Agrandir"/>
                <a:ea typeface="Agrandir"/>
                <a:cs typeface="Agrandir"/>
                <a:sym typeface="Agrandir"/>
              </a:rPr>
              <a:t>et </a:t>
            </a:r>
            <a:r>
              <a:rPr lang="en-US" b="true" sz="3360">
                <a:solidFill>
                  <a:srgbClr val="000000"/>
                </a:solidFill>
                <a:latin typeface="Agrandir Bold"/>
                <a:ea typeface="Agrandir Bold"/>
                <a:cs typeface="Agrandir Bold"/>
                <a:sym typeface="Agrandir Bold"/>
              </a:rPr>
              <a:t>décisions </a:t>
            </a:r>
            <a:r>
              <a:rPr lang="en-US" sz="3360">
                <a:solidFill>
                  <a:srgbClr val="000000"/>
                </a:solidFill>
                <a:latin typeface="Agrandir"/>
                <a:ea typeface="Agrandir"/>
                <a:cs typeface="Agrandir"/>
                <a:sym typeface="Agrandir"/>
              </a:rPr>
              <a:t>prises par l’enseignant pour </a:t>
            </a:r>
            <a:r>
              <a:rPr lang="en-US" b="true" sz="3360">
                <a:solidFill>
                  <a:srgbClr val="000000"/>
                </a:solidFill>
                <a:latin typeface="Agrandir Bold"/>
                <a:ea typeface="Agrandir Bold"/>
                <a:cs typeface="Agrandir Bold"/>
                <a:sym typeface="Agrandir Bold"/>
              </a:rPr>
              <a:t>organiser</a:t>
            </a:r>
            <a:r>
              <a:rPr lang="en-US" sz="3360">
                <a:solidFill>
                  <a:srgbClr val="000000"/>
                </a:solidFill>
                <a:latin typeface="Agrandir"/>
                <a:ea typeface="Agrandir"/>
                <a:cs typeface="Agrandir"/>
                <a:sym typeface="Agrandir"/>
              </a:rPr>
              <a:t>, </a:t>
            </a:r>
            <a:r>
              <a:rPr lang="en-US" b="true" sz="3360">
                <a:solidFill>
                  <a:srgbClr val="000000"/>
                </a:solidFill>
                <a:latin typeface="Agrandir Bold"/>
                <a:ea typeface="Agrandir Bold"/>
                <a:cs typeface="Agrandir Bold"/>
                <a:sym typeface="Agrandir Bold"/>
              </a:rPr>
              <a:t>animer </a:t>
            </a:r>
            <a:r>
              <a:rPr lang="en-US" sz="3360">
                <a:solidFill>
                  <a:srgbClr val="000000"/>
                </a:solidFill>
                <a:latin typeface="Agrandir"/>
                <a:ea typeface="Agrandir"/>
                <a:cs typeface="Agrandir"/>
                <a:sym typeface="Agrandir"/>
              </a:rPr>
              <a:t>et </a:t>
            </a:r>
            <a:r>
              <a:rPr lang="en-US" b="true" sz="3360">
                <a:solidFill>
                  <a:srgbClr val="000000"/>
                </a:solidFill>
                <a:latin typeface="Agrandir Bold"/>
                <a:ea typeface="Agrandir Bold"/>
                <a:cs typeface="Agrandir Bold"/>
                <a:sym typeface="Agrandir Bold"/>
              </a:rPr>
              <a:t>réguler </a:t>
            </a:r>
            <a:r>
              <a:rPr lang="en-US" sz="3360">
                <a:solidFill>
                  <a:srgbClr val="000000"/>
                </a:solidFill>
                <a:latin typeface="Agrandir"/>
                <a:ea typeface="Agrandir"/>
                <a:cs typeface="Agrandir"/>
                <a:sym typeface="Agrandir"/>
              </a:rPr>
              <a:t>la vie de la classe afin de favoriser les apprentissages dans un climat </a:t>
            </a:r>
            <a:r>
              <a:rPr lang="en-US" b="true" sz="3360">
                <a:solidFill>
                  <a:srgbClr val="000000"/>
                </a:solidFill>
                <a:latin typeface="Agrandir Bold"/>
                <a:ea typeface="Agrandir Bold"/>
                <a:cs typeface="Agrandir Bold"/>
                <a:sym typeface="Agrandir Bold"/>
              </a:rPr>
              <a:t>calme</a:t>
            </a:r>
            <a:r>
              <a:rPr lang="en-US" sz="3360">
                <a:solidFill>
                  <a:srgbClr val="000000"/>
                </a:solidFill>
                <a:latin typeface="Agrandir"/>
                <a:ea typeface="Agrandir"/>
                <a:cs typeface="Agrandir"/>
                <a:sym typeface="Agrandir"/>
              </a:rPr>
              <a:t>, </a:t>
            </a:r>
            <a:r>
              <a:rPr lang="en-US" b="true" sz="3360">
                <a:solidFill>
                  <a:srgbClr val="000000"/>
                </a:solidFill>
                <a:latin typeface="Agrandir Bold"/>
                <a:ea typeface="Agrandir Bold"/>
                <a:cs typeface="Agrandir Bold"/>
                <a:sym typeface="Agrandir Bold"/>
              </a:rPr>
              <a:t>motivant </a:t>
            </a:r>
            <a:r>
              <a:rPr lang="en-US" sz="3360">
                <a:solidFill>
                  <a:srgbClr val="000000"/>
                </a:solidFill>
                <a:latin typeface="Agrandir"/>
                <a:ea typeface="Agrandir"/>
                <a:cs typeface="Agrandir"/>
                <a:sym typeface="Agrandir"/>
              </a:rPr>
              <a:t>et </a:t>
            </a:r>
            <a:r>
              <a:rPr lang="en-US" b="true" sz="3360">
                <a:solidFill>
                  <a:srgbClr val="000000"/>
                </a:solidFill>
                <a:latin typeface="Agrandir Bold"/>
                <a:ea typeface="Agrandir Bold"/>
                <a:cs typeface="Agrandir Bold"/>
                <a:sym typeface="Agrandir Bold"/>
              </a:rPr>
              <a:t>respectueux</a:t>
            </a:r>
            <a:r>
              <a:rPr lang="en-US" sz="3360">
                <a:solidFill>
                  <a:srgbClr val="000000"/>
                </a:solidFill>
                <a:latin typeface="Agrandir"/>
                <a:ea typeface="Agrandir"/>
                <a:cs typeface="Agrandir"/>
                <a:sym typeface="Agrandir"/>
              </a:rPr>
              <a:t>.</a:t>
            </a:r>
          </a:p>
        </p:txBody>
      </p:sp>
      <p:sp>
        <p:nvSpPr>
          <p:cNvPr name="TextBox 12" id="12"/>
          <p:cNvSpPr txBox="true"/>
          <p:nvPr/>
        </p:nvSpPr>
        <p:spPr>
          <a:xfrm rot="0">
            <a:off x="4855729" y="861088"/>
            <a:ext cx="6872608" cy="1276347"/>
          </a:xfrm>
          <a:prstGeom prst="rect">
            <a:avLst/>
          </a:prstGeom>
        </p:spPr>
        <p:txBody>
          <a:bodyPr anchor="t" rtlCol="false" tIns="0" lIns="0" bIns="0" rIns="0">
            <a:spAutoFit/>
          </a:bodyPr>
          <a:lstStyle/>
          <a:p>
            <a:pPr algn="l" marL="0" indent="0" lvl="0">
              <a:lnSpc>
                <a:spcPts val="9899"/>
              </a:lnSpc>
            </a:pPr>
            <a:r>
              <a:rPr lang="en-US" sz="8999" spc="179">
                <a:solidFill>
                  <a:srgbClr val="000000"/>
                </a:solidFill>
                <a:latin typeface="Gagalin"/>
                <a:ea typeface="Gagalin"/>
                <a:cs typeface="Gagalin"/>
                <a:sym typeface="Gagalin"/>
              </a:rPr>
              <a:t>introduction</a:t>
            </a:r>
          </a:p>
        </p:txBody>
      </p:sp>
      <p:sp>
        <p:nvSpPr>
          <p:cNvPr name="TextBox 13" id="13"/>
          <p:cNvSpPr txBox="true"/>
          <p:nvPr/>
        </p:nvSpPr>
        <p:spPr>
          <a:xfrm rot="0">
            <a:off x="1283863" y="6862943"/>
            <a:ext cx="11409955" cy="2927076"/>
          </a:xfrm>
          <a:prstGeom prst="rect">
            <a:avLst/>
          </a:prstGeom>
        </p:spPr>
        <p:txBody>
          <a:bodyPr anchor="t" rtlCol="false" tIns="0" lIns="0" bIns="0" rIns="0">
            <a:spAutoFit/>
          </a:bodyPr>
          <a:lstStyle/>
          <a:p>
            <a:pPr algn="just">
              <a:lnSpc>
                <a:spcPts val="4565"/>
              </a:lnSpc>
              <a:spcBef>
                <a:spcPct val="0"/>
              </a:spcBef>
            </a:pPr>
            <a:r>
              <a:rPr lang="en-US" sz="3260">
                <a:solidFill>
                  <a:srgbClr val="000000"/>
                </a:solidFill>
                <a:latin typeface="Agrandir"/>
                <a:ea typeface="Agrandir"/>
                <a:cs typeface="Agrandir"/>
                <a:sym typeface="Agrandir"/>
              </a:rPr>
              <a:t>En physique-chimie, l</a:t>
            </a:r>
            <a:r>
              <a:rPr lang="en-US" sz="3260">
                <a:solidFill>
                  <a:srgbClr val="000000"/>
                </a:solidFill>
                <a:latin typeface="Agrandir"/>
                <a:ea typeface="Agrandir"/>
                <a:cs typeface="Agrandir"/>
                <a:sym typeface="Agrandir"/>
              </a:rPr>
              <a:t>a gestion de classe est essentielle pour concilier apprentissage et sécurité lors des expériences. L’enseignant organise le temps, l’espace et le matériel de manière efficace. Cela crée un environnement propice aux interactions et à l’apprentissage scientifique.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2272947">
            <a:off x="13553100" y="-2371378"/>
            <a:ext cx="8106813" cy="8725533"/>
          </a:xfrm>
          <a:custGeom>
            <a:avLst/>
            <a:gdLst/>
            <a:ahLst/>
            <a:cxnLst/>
            <a:rect r="r" b="b" t="t" l="l"/>
            <a:pathLst>
              <a:path h="8725533" w="8106813">
                <a:moveTo>
                  <a:pt x="0" y="0"/>
                </a:moveTo>
                <a:lnTo>
                  <a:pt x="8106813" y="0"/>
                </a:lnTo>
                <a:lnTo>
                  <a:pt x="8106813" y="8725533"/>
                </a:lnTo>
                <a:lnTo>
                  <a:pt x="0" y="8725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74744" y="7682326"/>
            <a:ext cx="3252480" cy="3151948"/>
          </a:xfrm>
          <a:custGeom>
            <a:avLst/>
            <a:gdLst/>
            <a:ahLst/>
            <a:cxnLst/>
            <a:rect r="r" b="b" t="t" l="l"/>
            <a:pathLst>
              <a:path h="3151948" w="3252480">
                <a:moveTo>
                  <a:pt x="0" y="0"/>
                </a:moveTo>
                <a:lnTo>
                  <a:pt x="3252479" y="0"/>
                </a:lnTo>
                <a:lnTo>
                  <a:pt x="3252479" y="3151948"/>
                </a:lnTo>
                <a:lnTo>
                  <a:pt x="0" y="3151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649572">
            <a:off x="-3765059" y="5277923"/>
            <a:ext cx="7530117" cy="6918465"/>
          </a:xfrm>
          <a:custGeom>
            <a:avLst/>
            <a:gdLst/>
            <a:ahLst/>
            <a:cxnLst/>
            <a:rect r="r" b="b" t="t" l="l"/>
            <a:pathLst>
              <a:path h="6918465" w="7530117">
                <a:moveTo>
                  <a:pt x="0" y="0"/>
                </a:moveTo>
                <a:lnTo>
                  <a:pt x="7530118" y="0"/>
                </a:lnTo>
                <a:lnTo>
                  <a:pt x="7530118" y="6918466"/>
                </a:lnTo>
                <a:lnTo>
                  <a:pt x="0" y="6918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882822">
            <a:off x="15329165" y="-215633"/>
            <a:ext cx="3343637" cy="4414042"/>
          </a:xfrm>
          <a:custGeom>
            <a:avLst/>
            <a:gdLst/>
            <a:ahLst/>
            <a:cxnLst/>
            <a:rect r="r" b="b" t="t" l="l"/>
            <a:pathLst>
              <a:path h="4414042" w="3343637">
                <a:moveTo>
                  <a:pt x="0" y="0"/>
                </a:moveTo>
                <a:lnTo>
                  <a:pt x="3343637" y="0"/>
                </a:lnTo>
                <a:lnTo>
                  <a:pt x="3343637" y="4414042"/>
                </a:lnTo>
                <a:lnTo>
                  <a:pt x="0" y="44140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772112">
            <a:off x="-1176621" y="6761333"/>
            <a:ext cx="3375450" cy="4072941"/>
          </a:xfrm>
          <a:custGeom>
            <a:avLst/>
            <a:gdLst/>
            <a:ahLst/>
            <a:cxnLst/>
            <a:rect r="r" b="b" t="t" l="l"/>
            <a:pathLst>
              <a:path h="4072941" w="3375450">
                <a:moveTo>
                  <a:pt x="0" y="0"/>
                </a:moveTo>
                <a:lnTo>
                  <a:pt x="3375451" y="0"/>
                </a:lnTo>
                <a:lnTo>
                  <a:pt x="3375451" y="4072941"/>
                </a:lnTo>
                <a:lnTo>
                  <a:pt x="0" y="40729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1373818" y="4169619"/>
            <a:ext cx="15627165" cy="4294618"/>
            <a:chOff x="0" y="0"/>
            <a:chExt cx="4115797" cy="1131093"/>
          </a:xfrm>
        </p:grpSpPr>
        <p:sp>
          <p:nvSpPr>
            <p:cNvPr name="Freeform 9" id="9"/>
            <p:cNvSpPr/>
            <p:nvPr/>
          </p:nvSpPr>
          <p:spPr>
            <a:xfrm flipH="false" flipV="false" rot="0">
              <a:off x="0" y="0"/>
              <a:ext cx="4115797" cy="1131093"/>
            </a:xfrm>
            <a:custGeom>
              <a:avLst/>
              <a:gdLst/>
              <a:ahLst/>
              <a:cxnLst/>
              <a:rect r="r" b="b" t="t" l="l"/>
              <a:pathLst>
                <a:path h="1131093" w="4115797">
                  <a:moveTo>
                    <a:pt x="0" y="0"/>
                  </a:moveTo>
                  <a:lnTo>
                    <a:pt x="4115797" y="0"/>
                  </a:lnTo>
                  <a:lnTo>
                    <a:pt x="4115797" y="1131093"/>
                  </a:lnTo>
                  <a:lnTo>
                    <a:pt x="0" y="1131093"/>
                  </a:ln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4115797" cy="121681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Fonctions de la gestion de classe</a:t>
            </a:r>
          </a:p>
        </p:txBody>
      </p:sp>
      <p:sp>
        <p:nvSpPr>
          <p:cNvPr name="TextBox 12" id="12"/>
          <p:cNvSpPr txBox="true"/>
          <p:nvPr/>
        </p:nvSpPr>
        <p:spPr>
          <a:xfrm rot="0">
            <a:off x="1724612" y="4346686"/>
            <a:ext cx="15059646" cy="3853528"/>
          </a:xfrm>
          <a:prstGeom prst="rect">
            <a:avLst/>
          </a:prstGeom>
        </p:spPr>
        <p:txBody>
          <a:bodyPr anchor="t" rtlCol="false" tIns="0" lIns="0" bIns="0" rIns="0">
            <a:spAutoFit/>
          </a:bodyPr>
          <a:lstStyle/>
          <a:p>
            <a:pPr algn="just" marL="0" indent="0" lvl="0">
              <a:lnSpc>
                <a:spcPts val="4950"/>
              </a:lnSpc>
            </a:pPr>
            <a:r>
              <a:rPr lang="en-US" sz="3536">
                <a:solidFill>
                  <a:srgbClr val="000000"/>
                </a:solidFill>
                <a:latin typeface="Agrandir"/>
                <a:ea typeface="Agrandir"/>
                <a:cs typeface="Agrandir"/>
                <a:sym typeface="Agrandir"/>
              </a:rPr>
              <a:t>La gestion de classe regroupe l'ensemble des actions (organisationnelle, relationnelle, pé</a:t>
            </a:r>
            <a:r>
              <a:rPr lang="en-US" sz="3536">
                <a:solidFill>
                  <a:srgbClr val="000000"/>
                </a:solidFill>
                <a:latin typeface="Agrandir"/>
                <a:ea typeface="Agrandir"/>
                <a:cs typeface="Agrandir"/>
                <a:sym typeface="Agrandir"/>
              </a:rPr>
              <a:t>d</a:t>
            </a:r>
            <a:r>
              <a:rPr lang="en-US" sz="3536">
                <a:solidFill>
                  <a:srgbClr val="000000"/>
                </a:solidFill>
                <a:latin typeface="Agrandir"/>
                <a:ea typeface="Agrandir"/>
                <a:cs typeface="Agrandir"/>
                <a:sym typeface="Agrandir"/>
              </a:rPr>
              <a:t>a</a:t>
            </a:r>
            <a:r>
              <a:rPr lang="en-US" sz="3536">
                <a:solidFill>
                  <a:srgbClr val="000000"/>
                </a:solidFill>
                <a:latin typeface="Agrandir"/>
                <a:ea typeface="Agrandir"/>
                <a:cs typeface="Agrandir"/>
                <a:sym typeface="Agrandir"/>
              </a:rPr>
              <a:t>g</a:t>
            </a:r>
            <a:r>
              <a:rPr lang="en-US" sz="3536">
                <a:solidFill>
                  <a:srgbClr val="000000"/>
                </a:solidFill>
                <a:latin typeface="Agrandir"/>
                <a:ea typeface="Agrandir"/>
                <a:cs typeface="Agrandir"/>
                <a:sym typeface="Agrandir"/>
              </a:rPr>
              <a:t>ogiqu</a:t>
            </a:r>
            <a:r>
              <a:rPr lang="en-US" sz="3536">
                <a:solidFill>
                  <a:srgbClr val="000000"/>
                </a:solidFill>
                <a:latin typeface="Agrandir"/>
                <a:ea typeface="Agrandir"/>
                <a:cs typeface="Agrandir"/>
                <a:sym typeface="Agrandir"/>
              </a:rPr>
              <a:t>e) entreprises</a:t>
            </a:r>
            <a:r>
              <a:rPr lang="en-US" sz="3536">
                <a:solidFill>
                  <a:srgbClr val="000000"/>
                </a:solidFill>
                <a:latin typeface="Agrandir"/>
                <a:ea typeface="Agrandir"/>
                <a:cs typeface="Agrandir"/>
                <a:sym typeface="Agrandir"/>
              </a:rPr>
              <a:t> par l'enseignant pour créer et maintenir un </a:t>
            </a:r>
            <a:r>
              <a:rPr lang="en-US" sz="3536">
                <a:solidFill>
                  <a:srgbClr val="000000"/>
                </a:solidFill>
                <a:latin typeface="Agrandir"/>
                <a:ea typeface="Agrandir"/>
                <a:cs typeface="Agrandir"/>
                <a:sym typeface="Agrandir"/>
              </a:rPr>
              <a:t>environne</a:t>
            </a:r>
            <a:r>
              <a:rPr lang="en-US" sz="3536">
                <a:solidFill>
                  <a:srgbClr val="000000"/>
                </a:solidFill>
                <a:latin typeface="Agrandir"/>
                <a:ea typeface="Agrandir"/>
                <a:cs typeface="Agrandir"/>
                <a:sym typeface="Agrandir"/>
              </a:rPr>
              <a:t>ment propice aux apprentissages. Ses fonctions principales sont d'établir des règles claires, structurer l'espace-temps, optimise</a:t>
            </a:r>
            <a:r>
              <a:rPr lang="en-US" sz="3536">
                <a:solidFill>
                  <a:srgbClr val="000000"/>
                </a:solidFill>
                <a:latin typeface="Agrandir"/>
                <a:ea typeface="Agrandir"/>
                <a:cs typeface="Agrandir"/>
                <a:sym typeface="Agrandir"/>
              </a:rPr>
              <a:t>r </a:t>
            </a:r>
            <a:r>
              <a:rPr lang="en-US" sz="3536">
                <a:solidFill>
                  <a:srgbClr val="000000"/>
                </a:solidFill>
                <a:latin typeface="Agrandir"/>
                <a:ea typeface="Agrandir"/>
                <a:cs typeface="Agrandir"/>
                <a:sym typeface="Agrandir"/>
              </a:rPr>
              <a:t>l</a:t>
            </a:r>
            <a:r>
              <a:rPr lang="en-US" sz="3536">
                <a:solidFill>
                  <a:srgbClr val="000000"/>
                </a:solidFill>
                <a:latin typeface="Agrandir"/>
                <a:ea typeface="Agrandir"/>
                <a:cs typeface="Agrandir"/>
                <a:sym typeface="Agrandir"/>
              </a:rPr>
              <a:t>e</a:t>
            </a:r>
            <a:r>
              <a:rPr lang="en-US" sz="3536">
                <a:solidFill>
                  <a:srgbClr val="000000"/>
                </a:solidFill>
                <a:latin typeface="Agrandir"/>
                <a:ea typeface="Agrandir"/>
                <a:cs typeface="Agrandir"/>
                <a:sym typeface="Agrandir"/>
              </a:rPr>
              <a:t> t</a:t>
            </a:r>
            <a:r>
              <a:rPr lang="en-US" sz="3536">
                <a:solidFill>
                  <a:srgbClr val="000000"/>
                </a:solidFill>
                <a:latin typeface="Agrandir"/>
                <a:ea typeface="Agrandir"/>
                <a:cs typeface="Agrandir"/>
                <a:sym typeface="Agrandir"/>
              </a:rPr>
              <a:t>emps</a:t>
            </a:r>
            <a:r>
              <a:rPr lang="en-US" sz="3536">
                <a:solidFill>
                  <a:srgbClr val="000000"/>
                </a:solidFill>
                <a:latin typeface="Agrandir"/>
                <a:ea typeface="Agrandir"/>
                <a:cs typeface="Agrandir"/>
                <a:sym typeface="Agrandir"/>
              </a:rPr>
              <a:t> d'instruct</a:t>
            </a:r>
            <a:r>
              <a:rPr lang="en-US" sz="3536">
                <a:solidFill>
                  <a:srgbClr val="000000"/>
                </a:solidFill>
                <a:latin typeface="Agrandir"/>
                <a:ea typeface="Agrandir"/>
                <a:cs typeface="Agrandir"/>
                <a:sym typeface="Agrandir"/>
              </a:rPr>
              <a:t>i</a:t>
            </a:r>
            <a:r>
              <a:rPr lang="en-US" sz="3536">
                <a:solidFill>
                  <a:srgbClr val="000000"/>
                </a:solidFill>
                <a:latin typeface="Agrandir"/>
                <a:ea typeface="Agrandir"/>
                <a:cs typeface="Agrandir"/>
                <a:sym typeface="Agrandir"/>
              </a:rPr>
              <a:t>o</a:t>
            </a:r>
            <a:r>
              <a:rPr lang="en-US" sz="3536">
                <a:solidFill>
                  <a:srgbClr val="000000"/>
                </a:solidFill>
                <a:latin typeface="Agrandir"/>
                <a:ea typeface="Agrandir"/>
                <a:cs typeface="Agrandir"/>
                <a:sym typeface="Agrandir"/>
              </a:rPr>
              <a:t>n,</a:t>
            </a:r>
            <a:r>
              <a:rPr lang="en-US" sz="3536">
                <a:solidFill>
                  <a:srgbClr val="000000"/>
                </a:solidFill>
                <a:latin typeface="Agrandir"/>
                <a:ea typeface="Agrandir"/>
                <a:cs typeface="Agrandir"/>
                <a:sym typeface="Agrandir"/>
              </a:rPr>
              <a:t> gérer les comportements, et fav</a:t>
            </a:r>
            <a:r>
              <a:rPr lang="en-US" sz="3536">
                <a:solidFill>
                  <a:srgbClr val="000000"/>
                </a:solidFill>
                <a:latin typeface="Agrandir"/>
                <a:ea typeface="Agrandir"/>
                <a:cs typeface="Agrandir"/>
                <a:sym typeface="Agrandir"/>
              </a:rPr>
              <a:t>or</a:t>
            </a:r>
            <a:r>
              <a:rPr lang="en-US" sz="3536">
                <a:solidFill>
                  <a:srgbClr val="000000"/>
                </a:solidFill>
                <a:latin typeface="Agrandir"/>
                <a:ea typeface="Agrandir"/>
                <a:cs typeface="Agrandir"/>
                <a:sym typeface="Agrandir"/>
              </a:rPr>
              <a:t>iser un climat de coopératio</a:t>
            </a:r>
            <a:r>
              <a:rPr lang="en-US" sz="3536">
                <a:solidFill>
                  <a:srgbClr val="000000"/>
                </a:solidFill>
                <a:latin typeface="Agrandir"/>
                <a:ea typeface="Agrandir"/>
                <a:cs typeface="Agrandir"/>
                <a:sym typeface="Agrandir"/>
              </a:rPr>
              <a:t>n</a:t>
            </a:r>
            <a:r>
              <a:rPr lang="en-US" sz="3536">
                <a:solidFill>
                  <a:srgbClr val="000000"/>
                </a:solidFill>
                <a:latin typeface="Agrandir"/>
                <a:ea typeface="Agrandir"/>
                <a:cs typeface="Agrandir"/>
                <a:sym typeface="Agrandir"/>
              </a:rPr>
              <a:t> positif.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445007"/>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87687" y="2977252"/>
            <a:ext cx="8206325"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Fonct</a:t>
            </a:r>
            <a:r>
              <a:rPr lang="en-US" b="true" sz="6124">
                <a:solidFill>
                  <a:srgbClr val="C6E284"/>
                </a:solidFill>
                <a:latin typeface="Agrandir Bold"/>
                <a:ea typeface="Agrandir Bold"/>
                <a:cs typeface="Agrandir Bold"/>
                <a:sym typeface="Agrandir Bold"/>
              </a:rPr>
              <a:t>ion didactique</a:t>
            </a:r>
          </a:p>
        </p:txBody>
      </p:sp>
      <p:sp>
        <p:nvSpPr>
          <p:cNvPr name="TextBox 10" id="10"/>
          <p:cNvSpPr txBox="true"/>
          <p:nvPr/>
        </p:nvSpPr>
        <p:spPr>
          <a:xfrm rot="0">
            <a:off x="1235840" y="4450457"/>
            <a:ext cx="15734154"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Ell</a:t>
            </a:r>
            <a:r>
              <a:rPr lang="en-US" sz="3560">
                <a:solidFill>
                  <a:srgbClr val="000000"/>
                </a:solidFill>
                <a:latin typeface="Agrandir"/>
                <a:ea typeface="Agrandir"/>
                <a:cs typeface="Agrandir"/>
                <a:sym typeface="Agrandir"/>
              </a:rPr>
              <a:t>e </a:t>
            </a:r>
            <a:r>
              <a:rPr lang="en-US" sz="3560">
                <a:solidFill>
                  <a:srgbClr val="000000"/>
                </a:solidFill>
                <a:latin typeface="Agrandir"/>
                <a:ea typeface="Agrandir"/>
                <a:cs typeface="Agrandir"/>
                <a:sym typeface="Agrandir"/>
              </a:rPr>
              <a:t>consiste à p</a:t>
            </a:r>
            <a:r>
              <a:rPr lang="en-US" sz="3560">
                <a:solidFill>
                  <a:srgbClr val="000000"/>
                </a:solidFill>
                <a:latin typeface="Agrandir"/>
                <a:ea typeface="Agrandir"/>
                <a:cs typeface="Agrandir"/>
                <a:sym typeface="Agrandir"/>
              </a:rPr>
              <a:t>la</a:t>
            </a:r>
            <a:r>
              <a:rPr lang="en-US" sz="3560">
                <a:solidFill>
                  <a:srgbClr val="000000"/>
                </a:solidFill>
                <a:latin typeface="Agrandir"/>
                <a:ea typeface="Agrandir"/>
                <a:cs typeface="Agrandir"/>
                <a:sym typeface="Agrandir"/>
              </a:rPr>
              <a:t>nifi</a:t>
            </a:r>
            <a:r>
              <a:rPr lang="en-US" sz="3560">
                <a:solidFill>
                  <a:srgbClr val="000000"/>
                </a:solidFill>
                <a:latin typeface="Agrandir"/>
                <a:ea typeface="Agrandir"/>
                <a:cs typeface="Agrandir"/>
                <a:sym typeface="Agrandir"/>
              </a:rPr>
              <a:t>e</a:t>
            </a:r>
            <a:r>
              <a:rPr lang="en-US" sz="3560">
                <a:solidFill>
                  <a:srgbClr val="000000"/>
                </a:solidFill>
                <a:latin typeface="Agrandir"/>
                <a:ea typeface="Agrandir"/>
                <a:cs typeface="Agrandir"/>
                <a:sym typeface="Agrandir"/>
              </a:rPr>
              <a:t>r les sé</a:t>
            </a:r>
            <a:r>
              <a:rPr lang="en-US" sz="3560">
                <a:solidFill>
                  <a:srgbClr val="000000"/>
                </a:solidFill>
                <a:latin typeface="Agrandir"/>
                <a:ea typeface="Agrandir"/>
                <a:cs typeface="Agrandir"/>
                <a:sym typeface="Agrandir"/>
              </a:rPr>
              <a:t>an</a:t>
            </a:r>
            <a:r>
              <a:rPr lang="en-US" sz="3560">
                <a:solidFill>
                  <a:srgbClr val="000000"/>
                </a:solidFill>
                <a:latin typeface="Agrandir"/>
                <a:ea typeface="Agrandir"/>
                <a:cs typeface="Agrandir"/>
                <a:sym typeface="Agrandir"/>
              </a:rPr>
              <a:t>c</a:t>
            </a:r>
            <a:r>
              <a:rPr lang="en-US" sz="3560">
                <a:solidFill>
                  <a:srgbClr val="000000"/>
                </a:solidFill>
                <a:latin typeface="Agrandir"/>
                <a:ea typeface="Agrandir"/>
                <a:cs typeface="Agrandir"/>
                <a:sym typeface="Agrandir"/>
              </a:rPr>
              <a:t>es</a:t>
            </a:r>
            <a:r>
              <a:rPr lang="en-US" sz="3560">
                <a:solidFill>
                  <a:srgbClr val="000000"/>
                </a:solidFill>
                <a:latin typeface="Agrandir"/>
                <a:ea typeface="Agrandir"/>
                <a:cs typeface="Agrandir"/>
                <a:sym typeface="Agrandir"/>
              </a:rPr>
              <a:t>,</a:t>
            </a:r>
            <a:r>
              <a:rPr lang="en-US" sz="3560">
                <a:solidFill>
                  <a:srgbClr val="000000"/>
                </a:solidFill>
                <a:latin typeface="Agrandir"/>
                <a:ea typeface="Agrandir"/>
                <a:cs typeface="Agrandir"/>
                <a:sym typeface="Agrandir"/>
              </a:rPr>
              <a:t> </a:t>
            </a:r>
            <a:r>
              <a:rPr lang="en-US" sz="3560">
                <a:solidFill>
                  <a:srgbClr val="000000"/>
                </a:solidFill>
                <a:latin typeface="Agrandir"/>
                <a:ea typeface="Agrandir"/>
                <a:cs typeface="Agrandir"/>
                <a:sym typeface="Agrandir"/>
              </a:rPr>
              <a:t>à </a:t>
            </a:r>
            <a:r>
              <a:rPr lang="en-US" sz="3560">
                <a:solidFill>
                  <a:srgbClr val="000000"/>
                </a:solidFill>
                <a:latin typeface="Agrandir"/>
                <a:ea typeface="Agrandir"/>
                <a:cs typeface="Agrandir"/>
                <a:sym typeface="Agrandir"/>
              </a:rPr>
              <a:t>c</a:t>
            </a:r>
            <a:r>
              <a:rPr lang="en-US" sz="3560">
                <a:solidFill>
                  <a:srgbClr val="000000"/>
                </a:solidFill>
                <a:latin typeface="Agrandir"/>
                <a:ea typeface="Agrandir"/>
                <a:cs typeface="Agrandir"/>
                <a:sym typeface="Agrandir"/>
              </a:rPr>
              <a:t>ho</a:t>
            </a:r>
            <a:r>
              <a:rPr lang="en-US" sz="3560">
                <a:solidFill>
                  <a:srgbClr val="000000"/>
                </a:solidFill>
                <a:latin typeface="Agrandir"/>
                <a:ea typeface="Agrandir"/>
                <a:cs typeface="Agrandir"/>
                <a:sym typeface="Agrandir"/>
              </a:rPr>
              <a:t>isi</a:t>
            </a:r>
            <a:r>
              <a:rPr lang="en-US" sz="3560">
                <a:solidFill>
                  <a:srgbClr val="000000"/>
                </a:solidFill>
                <a:latin typeface="Agrandir"/>
                <a:ea typeface="Agrandir"/>
                <a:cs typeface="Agrandir"/>
                <a:sym typeface="Agrandir"/>
              </a:rPr>
              <a:t>r</a:t>
            </a:r>
            <a:r>
              <a:rPr lang="en-US" sz="3560">
                <a:solidFill>
                  <a:srgbClr val="000000"/>
                </a:solidFill>
                <a:latin typeface="Agrandir"/>
                <a:ea typeface="Agrandir"/>
                <a:cs typeface="Agrandir"/>
                <a:sym typeface="Agrandir"/>
              </a:rPr>
              <a:t> </a:t>
            </a:r>
            <a:r>
              <a:rPr lang="en-US" sz="3560">
                <a:solidFill>
                  <a:srgbClr val="000000"/>
                </a:solidFill>
                <a:latin typeface="Agrandir"/>
                <a:ea typeface="Agrandir"/>
                <a:cs typeface="Agrandir"/>
                <a:sym typeface="Agrandir"/>
              </a:rPr>
              <a:t>des situ</a:t>
            </a:r>
            <a:r>
              <a:rPr lang="en-US" sz="3560">
                <a:solidFill>
                  <a:srgbClr val="000000"/>
                </a:solidFill>
                <a:latin typeface="Agrandir"/>
                <a:ea typeface="Agrandir"/>
                <a:cs typeface="Agrandir"/>
                <a:sym typeface="Agrandir"/>
              </a:rPr>
              <a:t>a</a:t>
            </a:r>
            <a:r>
              <a:rPr lang="en-US" sz="3560">
                <a:solidFill>
                  <a:srgbClr val="000000"/>
                </a:solidFill>
                <a:latin typeface="Agrandir"/>
                <a:ea typeface="Agrandir"/>
                <a:cs typeface="Agrandir"/>
                <a:sym typeface="Agrandir"/>
              </a:rPr>
              <a:t>t</a:t>
            </a:r>
            <a:r>
              <a:rPr lang="en-US" sz="3560">
                <a:solidFill>
                  <a:srgbClr val="000000"/>
                </a:solidFill>
                <a:latin typeface="Agrandir"/>
                <a:ea typeface="Agrandir"/>
                <a:cs typeface="Agrandir"/>
                <a:sym typeface="Agrandir"/>
              </a:rPr>
              <a:t>i</a:t>
            </a:r>
            <a:r>
              <a:rPr lang="en-US" sz="3560">
                <a:solidFill>
                  <a:srgbClr val="000000"/>
                </a:solidFill>
                <a:latin typeface="Agrandir"/>
                <a:ea typeface="Agrandir"/>
                <a:cs typeface="Agrandir"/>
                <a:sym typeface="Agrandir"/>
              </a:rPr>
              <a:t>on</a:t>
            </a:r>
            <a:r>
              <a:rPr lang="en-US" sz="3560">
                <a:solidFill>
                  <a:srgbClr val="000000"/>
                </a:solidFill>
                <a:latin typeface="Agrandir"/>
                <a:ea typeface="Agrandir"/>
                <a:cs typeface="Agrandir"/>
                <a:sym typeface="Agrandir"/>
              </a:rPr>
              <a:t>s</a:t>
            </a:r>
            <a:r>
              <a:rPr lang="en-US" sz="3560">
                <a:solidFill>
                  <a:srgbClr val="000000"/>
                </a:solidFill>
                <a:latin typeface="Agrandir"/>
                <a:ea typeface="Agrandir"/>
                <a:cs typeface="Agrandir"/>
                <a:sym typeface="Agrandir"/>
              </a:rPr>
              <a:t> d’</a:t>
            </a:r>
            <a:r>
              <a:rPr lang="en-US" sz="3560">
                <a:solidFill>
                  <a:srgbClr val="000000"/>
                </a:solidFill>
                <a:latin typeface="Agrandir"/>
                <a:ea typeface="Agrandir"/>
                <a:cs typeface="Agrandir"/>
                <a:sym typeface="Agrandir"/>
              </a:rPr>
              <a:t>a</a:t>
            </a:r>
            <a:r>
              <a:rPr lang="en-US" sz="3560">
                <a:solidFill>
                  <a:srgbClr val="000000"/>
                </a:solidFill>
                <a:latin typeface="Agrandir"/>
                <a:ea typeface="Agrandir"/>
                <a:cs typeface="Agrandir"/>
                <a:sym typeface="Agrandir"/>
              </a:rPr>
              <a:t>pp</a:t>
            </a:r>
            <a:r>
              <a:rPr lang="en-US" sz="3560">
                <a:solidFill>
                  <a:srgbClr val="000000"/>
                </a:solidFill>
                <a:latin typeface="Agrandir"/>
                <a:ea typeface="Agrandir"/>
                <a:cs typeface="Agrandir"/>
                <a:sym typeface="Agrandir"/>
              </a:rPr>
              <a:t>r</a:t>
            </a:r>
            <a:r>
              <a:rPr lang="en-US" sz="3560">
                <a:solidFill>
                  <a:srgbClr val="000000"/>
                </a:solidFill>
                <a:latin typeface="Agrandir"/>
                <a:ea typeface="Agrandir"/>
                <a:cs typeface="Agrandir"/>
                <a:sym typeface="Agrandir"/>
              </a:rPr>
              <a:t>entissa</a:t>
            </a:r>
            <a:r>
              <a:rPr lang="en-US" sz="3560">
                <a:solidFill>
                  <a:srgbClr val="000000"/>
                </a:solidFill>
                <a:latin typeface="Agrandir"/>
                <a:ea typeface="Agrandir"/>
                <a:cs typeface="Agrandir"/>
                <a:sym typeface="Agrandir"/>
              </a:rPr>
              <a:t>ge </a:t>
            </a:r>
            <a:r>
              <a:rPr lang="en-US" sz="3560">
                <a:solidFill>
                  <a:srgbClr val="000000"/>
                </a:solidFill>
                <a:latin typeface="Agrandir"/>
                <a:ea typeface="Agrandir"/>
                <a:cs typeface="Agrandir"/>
                <a:sym typeface="Agrandir"/>
              </a:rPr>
              <a:t>adaptées et à articuler les notions théoriques avec </a:t>
            </a:r>
            <a:r>
              <a:rPr lang="en-US" sz="3560">
                <a:solidFill>
                  <a:srgbClr val="000000"/>
                </a:solidFill>
                <a:latin typeface="Agrandir"/>
                <a:ea typeface="Agrandir"/>
                <a:cs typeface="Agrandir"/>
                <a:sym typeface="Agrandir"/>
              </a:rPr>
              <a:t>le</a:t>
            </a:r>
            <a:r>
              <a:rPr lang="en-US" sz="3560">
                <a:solidFill>
                  <a:srgbClr val="000000"/>
                </a:solidFill>
                <a:latin typeface="Agrandir"/>
                <a:ea typeface="Agrandir"/>
                <a:cs typeface="Agrandir"/>
                <a:sym typeface="Agrandir"/>
              </a:rPr>
              <a:t>s ac</a:t>
            </a:r>
            <a:r>
              <a:rPr lang="en-US" sz="3560">
                <a:solidFill>
                  <a:srgbClr val="000000"/>
                </a:solidFill>
                <a:latin typeface="Agrandir"/>
                <a:ea typeface="Agrandir"/>
                <a:cs typeface="Agrandir"/>
                <a:sym typeface="Agrandir"/>
              </a:rPr>
              <a:t>tiv</a:t>
            </a:r>
            <a:r>
              <a:rPr lang="en-US" sz="3560">
                <a:solidFill>
                  <a:srgbClr val="000000"/>
                </a:solidFill>
                <a:latin typeface="Agrandir"/>
                <a:ea typeface="Agrandir"/>
                <a:cs typeface="Agrandir"/>
                <a:sym typeface="Agrandir"/>
              </a:rPr>
              <a:t>i</a:t>
            </a:r>
            <a:r>
              <a:rPr lang="en-US" sz="3560">
                <a:solidFill>
                  <a:srgbClr val="000000"/>
                </a:solidFill>
                <a:latin typeface="Agrandir"/>
                <a:ea typeface="Agrandir"/>
                <a:cs typeface="Agrandir"/>
                <a:sym typeface="Agrandir"/>
              </a:rPr>
              <a:t>t</a:t>
            </a:r>
            <a:r>
              <a:rPr lang="en-US" sz="3560">
                <a:solidFill>
                  <a:srgbClr val="000000"/>
                </a:solidFill>
                <a:latin typeface="Agrandir"/>
                <a:ea typeface="Agrandir"/>
                <a:cs typeface="Agrandir"/>
                <a:sym typeface="Agrandir"/>
              </a:rPr>
              <a:t>és</a:t>
            </a:r>
            <a:r>
              <a:rPr lang="en-US" sz="3560">
                <a:solidFill>
                  <a:srgbClr val="000000"/>
                </a:solidFill>
                <a:latin typeface="Agrandir"/>
                <a:ea typeface="Agrandir"/>
                <a:cs typeface="Agrandir"/>
                <a:sym typeface="Agrandir"/>
              </a:rPr>
              <a:t> </a:t>
            </a:r>
            <a:r>
              <a:rPr lang="en-US" sz="3560">
                <a:solidFill>
                  <a:srgbClr val="000000"/>
                </a:solidFill>
                <a:latin typeface="Agrandir"/>
                <a:ea typeface="Agrandir"/>
                <a:cs typeface="Agrandir"/>
                <a:sym typeface="Agrandir"/>
              </a:rPr>
              <a:t>expé</a:t>
            </a:r>
            <a:r>
              <a:rPr lang="en-US" sz="3560">
                <a:solidFill>
                  <a:srgbClr val="000000"/>
                </a:solidFill>
                <a:latin typeface="Agrandir"/>
                <a:ea typeface="Agrandir"/>
                <a:cs typeface="Agrandir"/>
                <a:sym typeface="Agrandir"/>
              </a:rPr>
              <a:t>r</a:t>
            </a:r>
            <a:r>
              <a:rPr lang="en-US" sz="3560">
                <a:solidFill>
                  <a:srgbClr val="000000"/>
                </a:solidFill>
                <a:latin typeface="Agrandir"/>
                <a:ea typeface="Agrandir"/>
                <a:cs typeface="Agrandir"/>
                <a:sym typeface="Agrandir"/>
              </a:rPr>
              <a:t>im</a:t>
            </a:r>
            <a:r>
              <a:rPr lang="en-US" sz="3560">
                <a:solidFill>
                  <a:srgbClr val="000000"/>
                </a:solidFill>
                <a:latin typeface="Agrandir"/>
                <a:ea typeface="Agrandir"/>
                <a:cs typeface="Agrandir"/>
                <a:sym typeface="Agrandir"/>
              </a:rPr>
              <a:t>e</a:t>
            </a:r>
            <a:r>
              <a:rPr lang="en-US" sz="3560">
                <a:solidFill>
                  <a:srgbClr val="000000"/>
                </a:solidFill>
                <a:latin typeface="Agrandir"/>
                <a:ea typeface="Agrandir"/>
                <a:cs typeface="Agrandir"/>
                <a:sym typeface="Agrandir"/>
              </a:rPr>
              <a:t>n</a:t>
            </a:r>
            <a:r>
              <a:rPr lang="en-US" sz="3560">
                <a:solidFill>
                  <a:srgbClr val="000000"/>
                </a:solidFill>
                <a:latin typeface="Agrandir"/>
                <a:ea typeface="Agrandir"/>
                <a:cs typeface="Agrandir"/>
                <a:sym typeface="Agrandir"/>
              </a:rPr>
              <a:t>t</a:t>
            </a:r>
            <a:r>
              <a:rPr lang="en-US" sz="3560">
                <a:solidFill>
                  <a:srgbClr val="000000"/>
                </a:solidFill>
                <a:latin typeface="Agrandir"/>
                <a:ea typeface="Agrandir"/>
                <a:cs typeface="Agrandir"/>
                <a:sym typeface="Agrandir"/>
              </a:rPr>
              <a:t>al</a:t>
            </a:r>
            <a:r>
              <a:rPr lang="en-US" sz="3560">
                <a:solidFill>
                  <a:srgbClr val="000000"/>
                </a:solidFill>
                <a:latin typeface="Agrandir"/>
                <a:ea typeface="Agrandir"/>
                <a:cs typeface="Agrandir"/>
                <a:sym typeface="Agrandir"/>
              </a:rPr>
              <a:t>e</a:t>
            </a:r>
            <a:r>
              <a:rPr lang="en-US" sz="3560">
                <a:solidFill>
                  <a:srgbClr val="000000"/>
                </a:solidFill>
                <a:latin typeface="Agrandir"/>
                <a:ea typeface="Agrandir"/>
                <a:cs typeface="Agrandir"/>
                <a:sym typeface="Agrandir"/>
              </a:rPr>
              <a:t>s.</a:t>
            </a:r>
          </a:p>
        </p:txBody>
      </p:sp>
      <p:sp>
        <p:nvSpPr>
          <p:cNvPr name="TextBox 11" id="11"/>
          <p:cNvSpPr txBox="true"/>
          <p:nvPr/>
        </p:nvSpPr>
        <p:spPr>
          <a:xfrm rot="0">
            <a:off x="1235840" y="6727053"/>
            <a:ext cx="15734154" cy="133830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L’ensei</a:t>
            </a:r>
            <a:r>
              <a:rPr lang="en-US" sz="3560">
                <a:solidFill>
                  <a:srgbClr val="000000"/>
                </a:solidFill>
                <a:latin typeface="Agrandir"/>
                <a:ea typeface="Agrandir"/>
                <a:cs typeface="Agrandir"/>
                <a:sym typeface="Agrandir"/>
              </a:rPr>
              <a:t>gnant met en œuvre une démarche scientifique progressive, favorisant la démarche d’investigation.</a:t>
            </a:r>
          </a:p>
        </p:txBody>
      </p:sp>
      <p:sp>
        <p:nvSpPr>
          <p:cNvPr name="TextBox 12" id="12"/>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Fonctions de la gestion de classe</a:t>
            </a:r>
          </a:p>
        </p:txBody>
      </p:sp>
      <p:sp>
        <p:nvSpPr>
          <p:cNvPr name="TextBox 13" id="13"/>
          <p:cNvSpPr txBox="true"/>
          <p:nvPr/>
        </p:nvSpPr>
        <p:spPr>
          <a:xfrm rot="0">
            <a:off x="1235840" y="8313009"/>
            <a:ext cx="15734154" cy="133830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Cette fo</a:t>
            </a:r>
            <a:r>
              <a:rPr lang="en-US" sz="3560">
                <a:solidFill>
                  <a:srgbClr val="000000"/>
                </a:solidFill>
                <a:latin typeface="Agrandir"/>
                <a:ea typeface="Agrandir"/>
                <a:cs typeface="Agrandir"/>
                <a:sym typeface="Agrandir"/>
              </a:rPr>
              <a:t>nction permet ainsi de rendre les savoirs scientifiques accessibles, cohérents et significatifs pour les apprenants.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445007"/>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87687" y="2977252"/>
            <a:ext cx="8623459"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Fonct</a:t>
            </a:r>
            <a:r>
              <a:rPr lang="en-US" b="true" sz="6124">
                <a:solidFill>
                  <a:srgbClr val="C6E284"/>
                </a:solidFill>
                <a:latin typeface="Agrandir Bold"/>
                <a:ea typeface="Agrandir Bold"/>
                <a:cs typeface="Agrandir Bold"/>
                <a:sym typeface="Agrandir Bold"/>
              </a:rPr>
              <a:t>ion pédagogique</a:t>
            </a:r>
          </a:p>
        </p:txBody>
      </p:sp>
      <p:sp>
        <p:nvSpPr>
          <p:cNvPr name="TextBox 10" id="10"/>
          <p:cNvSpPr txBox="true"/>
          <p:nvPr/>
        </p:nvSpPr>
        <p:spPr>
          <a:xfrm rot="0">
            <a:off x="1235840" y="4450457"/>
            <a:ext cx="16023460" cy="7096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C</a:t>
            </a:r>
            <a:r>
              <a:rPr lang="en-US" sz="3560">
                <a:solidFill>
                  <a:srgbClr val="000000"/>
                </a:solidFill>
                <a:latin typeface="Agrandir"/>
                <a:ea typeface="Agrandir"/>
                <a:cs typeface="Agrandir"/>
                <a:sym typeface="Agrandir"/>
              </a:rPr>
              <a:t>ré</a:t>
            </a:r>
            <a:r>
              <a:rPr lang="en-US" sz="3560">
                <a:solidFill>
                  <a:srgbClr val="000000"/>
                </a:solidFill>
                <a:latin typeface="Agrandir"/>
                <a:ea typeface="Agrandir"/>
                <a:cs typeface="Agrandir"/>
                <a:sym typeface="Agrandir"/>
              </a:rPr>
              <a:t>e</a:t>
            </a:r>
            <a:r>
              <a:rPr lang="en-US" sz="3560">
                <a:solidFill>
                  <a:srgbClr val="000000"/>
                </a:solidFill>
                <a:latin typeface="Agrandir"/>
                <a:ea typeface="Agrandir"/>
                <a:cs typeface="Agrandir"/>
                <a:sym typeface="Agrandir"/>
              </a:rPr>
              <a:t>r</a:t>
            </a:r>
            <a:r>
              <a:rPr lang="en-US" sz="3560">
                <a:solidFill>
                  <a:srgbClr val="000000"/>
                </a:solidFill>
                <a:latin typeface="Agrandir"/>
                <a:ea typeface="Agrandir"/>
                <a:cs typeface="Agrandir"/>
                <a:sym typeface="Agrandir"/>
              </a:rPr>
              <a:t> </a:t>
            </a:r>
            <a:r>
              <a:rPr lang="en-US" sz="3560">
                <a:solidFill>
                  <a:srgbClr val="000000"/>
                </a:solidFill>
                <a:latin typeface="Agrandir"/>
                <a:ea typeface="Agrandir"/>
                <a:cs typeface="Agrandir"/>
                <a:sym typeface="Agrandir"/>
              </a:rPr>
              <a:t>un climat</a:t>
            </a:r>
            <a:r>
              <a:rPr lang="en-US" sz="3560">
                <a:solidFill>
                  <a:srgbClr val="000000"/>
                </a:solidFill>
                <a:latin typeface="Agrandir"/>
                <a:ea typeface="Agrandir"/>
                <a:cs typeface="Agrandir"/>
                <a:sym typeface="Agrandir"/>
              </a:rPr>
              <a:t> </a:t>
            </a:r>
            <a:r>
              <a:rPr lang="en-US" sz="3560">
                <a:solidFill>
                  <a:srgbClr val="000000"/>
                </a:solidFill>
                <a:latin typeface="Agrandir"/>
                <a:ea typeface="Agrandir"/>
                <a:cs typeface="Agrandir"/>
                <a:sym typeface="Agrandir"/>
              </a:rPr>
              <a:t>de classe favorab</a:t>
            </a:r>
            <a:r>
              <a:rPr lang="en-US" sz="3560">
                <a:solidFill>
                  <a:srgbClr val="000000"/>
                </a:solidFill>
                <a:latin typeface="Agrandir"/>
                <a:ea typeface="Agrandir"/>
                <a:cs typeface="Agrandir"/>
                <a:sym typeface="Agrandir"/>
              </a:rPr>
              <a:t>le</a:t>
            </a:r>
            <a:r>
              <a:rPr lang="en-US" sz="3560">
                <a:solidFill>
                  <a:srgbClr val="000000"/>
                </a:solidFill>
                <a:latin typeface="Agrandir"/>
                <a:ea typeface="Agrandir"/>
                <a:cs typeface="Agrandir"/>
                <a:sym typeface="Agrandir"/>
              </a:rPr>
              <a:t> aux</a:t>
            </a:r>
            <a:r>
              <a:rPr lang="en-US" sz="3560">
                <a:solidFill>
                  <a:srgbClr val="000000"/>
                </a:solidFill>
                <a:latin typeface="Agrandir"/>
                <a:ea typeface="Agrandir"/>
                <a:cs typeface="Agrandir"/>
                <a:sym typeface="Agrandir"/>
              </a:rPr>
              <a:t> a</a:t>
            </a:r>
            <a:r>
              <a:rPr lang="en-US" sz="3560">
                <a:solidFill>
                  <a:srgbClr val="000000"/>
                </a:solidFill>
                <a:latin typeface="Agrandir"/>
                <a:ea typeface="Agrandir"/>
                <a:cs typeface="Agrandir"/>
                <a:sym typeface="Agrandir"/>
              </a:rPr>
              <a:t>pp</a:t>
            </a:r>
            <a:r>
              <a:rPr lang="en-US" sz="3560">
                <a:solidFill>
                  <a:srgbClr val="000000"/>
                </a:solidFill>
                <a:latin typeface="Agrandir"/>
                <a:ea typeface="Agrandir"/>
                <a:cs typeface="Agrandir"/>
                <a:sym typeface="Agrandir"/>
              </a:rPr>
              <a:t>re</a:t>
            </a:r>
            <a:r>
              <a:rPr lang="en-US" sz="3560">
                <a:solidFill>
                  <a:srgbClr val="000000"/>
                </a:solidFill>
                <a:latin typeface="Agrandir"/>
                <a:ea typeface="Agrandir"/>
                <a:cs typeface="Agrandir"/>
                <a:sym typeface="Agrandir"/>
              </a:rPr>
              <a:t>n</a:t>
            </a:r>
            <a:r>
              <a:rPr lang="en-US" sz="3560">
                <a:solidFill>
                  <a:srgbClr val="000000"/>
                </a:solidFill>
                <a:latin typeface="Agrandir"/>
                <a:ea typeface="Agrandir"/>
                <a:cs typeface="Agrandir"/>
                <a:sym typeface="Agrandir"/>
              </a:rPr>
              <a:t>tiss</a:t>
            </a:r>
            <a:r>
              <a:rPr lang="en-US" sz="3560">
                <a:solidFill>
                  <a:srgbClr val="000000"/>
                </a:solidFill>
                <a:latin typeface="Agrandir"/>
                <a:ea typeface="Agrandir"/>
                <a:cs typeface="Agrandir"/>
                <a:sym typeface="Agrandir"/>
              </a:rPr>
              <a:t>ag</a:t>
            </a:r>
            <a:r>
              <a:rPr lang="en-US" sz="3560">
                <a:solidFill>
                  <a:srgbClr val="000000"/>
                </a:solidFill>
                <a:latin typeface="Agrandir"/>
                <a:ea typeface="Agrandir"/>
                <a:cs typeface="Agrandir"/>
                <a:sym typeface="Agrandir"/>
              </a:rPr>
              <a:t>e</a:t>
            </a:r>
            <a:r>
              <a:rPr lang="en-US" sz="3560">
                <a:solidFill>
                  <a:srgbClr val="000000"/>
                </a:solidFill>
                <a:latin typeface="Agrandir"/>
                <a:ea typeface="Agrandir"/>
                <a:cs typeface="Agrandir"/>
                <a:sym typeface="Agrandir"/>
              </a:rPr>
              <a:t>s.</a:t>
            </a:r>
          </a:p>
        </p:txBody>
      </p:sp>
      <p:sp>
        <p:nvSpPr>
          <p:cNvPr name="TextBox 11" id="11"/>
          <p:cNvSpPr txBox="true"/>
          <p:nvPr/>
        </p:nvSpPr>
        <p:spPr>
          <a:xfrm rot="0">
            <a:off x="1264903" y="5645888"/>
            <a:ext cx="16023460" cy="133830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L’ensei</a:t>
            </a:r>
            <a:r>
              <a:rPr lang="en-US" sz="3560">
                <a:solidFill>
                  <a:srgbClr val="000000"/>
                </a:solidFill>
                <a:latin typeface="Agrandir"/>
                <a:ea typeface="Agrandir"/>
                <a:cs typeface="Agrandir"/>
                <a:sym typeface="Agrandir"/>
              </a:rPr>
              <a:t>gnant adopte des stratégies pédagogiques variées pour encourager la participation, la coopération et l’autonomie </a:t>
            </a:r>
          </a:p>
        </p:txBody>
      </p:sp>
      <p:sp>
        <p:nvSpPr>
          <p:cNvPr name="TextBox 12" id="12"/>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Fonctions de la gestion de classe</a:t>
            </a:r>
          </a:p>
        </p:txBody>
      </p:sp>
      <p:sp>
        <p:nvSpPr>
          <p:cNvPr name="TextBox 13" id="13"/>
          <p:cNvSpPr txBox="true"/>
          <p:nvPr/>
        </p:nvSpPr>
        <p:spPr>
          <a:xfrm rot="0">
            <a:off x="1264903" y="7469970"/>
            <a:ext cx="16023460"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Cette fo</a:t>
            </a:r>
            <a:r>
              <a:rPr lang="en-US" sz="3560">
                <a:solidFill>
                  <a:srgbClr val="000000"/>
                </a:solidFill>
                <a:latin typeface="Agrandir"/>
                <a:ea typeface="Agrandir"/>
                <a:cs typeface="Agrandir"/>
                <a:sym typeface="Agrandir"/>
              </a:rPr>
              <a:t>nction contribue également à la gestion des comportements et au maintien d’un environnement calme et sécurisé, indispensable à l’efficacité des apprentissages scientifiques.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528047"/>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87687" y="3060292"/>
            <a:ext cx="4474080" cy="1225555"/>
          </a:xfrm>
          <a:prstGeom prst="rect">
            <a:avLst/>
          </a:prstGeom>
        </p:spPr>
        <p:txBody>
          <a:bodyPr anchor="t" rtlCol="false" tIns="0" lIns="0" bIns="0" rIns="0">
            <a:spAutoFit/>
          </a:bodyPr>
          <a:lstStyle/>
          <a:p>
            <a:pPr algn="ctr">
              <a:lnSpc>
                <a:spcPts val="8574"/>
              </a:lnSpc>
              <a:spcBef>
                <a:spcPct val="0"/>
              </a:spcBef>
            </a:pPr>
            <a:r>
              <a:rPr lang="en-US" b="true" sz="6124">
                <a:solidFill>
                  <a:srgbClr val="C6E284"/>
                </a:solidFill>
                <a:latin typeface="Agrandir Bold"/>
                <a:ea typeface="Agrandir Bold"/>
                <a:cs typeface="Agrandir Bold"/>
                <a:sym typeface="Agrandir Bold"/>
              </a:rPr>
              <a:t>Définit</a:t>
            </a:r>
            <a:r>
              <a:rPr lang="en-US" b="true" sz="6124">
                <a:solidFill>
                  <a:srgbClr val="C6E284"/>
                </a:solidFill>
                <a:latin typeface="Agrandir Bold"/>
                <a:ea typeface="Agrandir Bold"/>
                <a:cs typeface="Agrandir Bold"/>
                <a:sym typeface="Agrandir Bold"/>
              </a:rPr>
              <a:t>ions</a:t>
            </a:r>
          </a:p>
        </p:txBody>
      </p:sp>
      <p:sp>
        <p:nvSpPr>
          <p:cNvPr name="TextBox 10" id="10"/>
          <p:cNvSpPr txBox="true"/>
          <p:nvPr/>
        </p:nvSpPr>
        <p:spPr>
          <a:xfrm rot="0">
            <a:off x="1264903" y="4348095"/>
            <a:ext cx="16023460" cy="259560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Gestio</a:t>
            </a:r>
            <a:r>
              <a:rPr lang="en-US" sz="3560">
                <a:solidFill>
                  <a:srgbClr val="000000"/>
                </a:solidFill>
                <a:latin typeface="Agrandir"/>
                <a:ea typeface="Agrandir"/>
                <a:cs typeface="Agrandir"/>
                <a:sym typeface="Agrandir"/>
              </a:rPr>
              <a:t>n de la matière enseigner renvoie à l’ensemble des choix didactiques et organisationnels mis en œuvre par l’enseignant afin de structurer les contenus, d’en assurer la progression logique et de les rendre accessibles aux apprenants.</a:t>
            </a:r>
          </a:p>
        </p:txBody>
      </p:sp>
      <p:sp>
        <p:nvSpPr>
          <p:cNvPr name="TextBox 11" id="11"/>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Gestion de la matière enseigner</a:t>
            </a:r>
          </a:p>
        </p:txBody>
      </p:sp>
      <p:sp>
        <p:nvSpPr>
          <p:cNvPr name="TextBox 12" id="12"/>
          <p:cNvSpPr txBox="true"/>
          <p:nvPr/>
        </p:nvSpPr>
        <p:spPr>
          <a:xfrm rot="0">
            <a:off x="1264903" y="7291344"/>
            <a:ext cx="16023460"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Les savo</a:t>
            </a:r>
            <a:r>
              <a:rPr lang="en-US" sz="3560">
                <a:solidFill>
                  <a:srgbClr val="000000"/>
                </a:solidFill>
                <a:latin typeface="Agrandir"/>
                <a:ea typeface="Agrandir"/>
                <a:cs typeface="Agrandir"/>
                <a:sym typeface="Agrandir"/>
              </a:rPr>
              <a:t>irs sont ensuite organisés selon une progression logique et scientifique, tenant compte de la complexité des notions, des prérequis des apprenants et du temps imparti.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9001677">
            <a:off x="15653822" y="-3967008"/>
            <a:ext cx="6912691" cy="7353926"/>
          </a:xfrm>
          <a:custGeom>
            <a:avLst/>
            <a:gdLst/>
            <a:ahLst/>
            <a:cxnLst/>
            <a:rect r="r" b="b" t="t" l="l"/>
            <a:pathLst>
              <a:path h="7353926" w="6912691">
                <a:moveTo>
                  <a:pt x="0" y="0"/>
                </a:moveTo>
                <a:lnTo>
                  <a:pt x="6912691" y="0"/>
                </a:lnTo>
                <a:lnTo>
                  <a:pt x="6912691" y="7353926"/>
                </a:lnTo>
                <a:lnTo>
                  <a:pt x="0" y="7353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855401">
            <a:off x="16390343" y="147880"/>
            <a:ext cx="1159301" cy="1720670"/>
          </a:xfrm>
          <a:custGeom>
            <a:avLst/>
            <a:gdLst/>
            <a:ahLst/>
            <a:cxnLst/>
            <a:rect r="r" b="b" t="t" l="l"/>
            <a:pathLst>
              <a:path h="1720670" w="1159301">
                <a:moveTo>
                  <a:pt x="0" y="0"/>
                </a:moveTo>
                <a:lnTo>
                  <a:pt x="1159302" y="0"/>
                </a:lnTo>
                <a:lnTo>
                  <a:pt x="1159302" y="1720670"/>
                </a:lnTo>
                <a:lnTo>
                  <a:pt x="0" y="1720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860954"/>
            <a:ext cx="472405" cy="472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E284"/>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3694599" y="2418992"/>
            <a:ext cx="9525" cy="1089070"/>
          </a:xfrm>
          <a:prstGeom prst="rect">
            <a:avLst/>
          </a:prstGeom>
        </p:spPr>
        <p:txBody>
          <a:bodyPr anchor="t" rtlCol="false" tIns="0" lIns="0" bIns="0" rIns="0">
            <a:spAutoFit/>
          </a:bodyPr>
          <a:lstStyle/>
          <a:p>
            <a:pPr algn="ctr">
              <a:lnSpc>
                <a:spcPts val="7697"/>
              </a:lnSpc>
              <a:spcBef>
                <a:spcPct val="0"/>
              </a:spcBef>
            </a:pPr>
          </a:p>
        </p:txBody>
      </p:sp>
      <p:sp>
        <p:nvSpPr>
          <p:cNvPr name="TextBox 9" id="9"/>
          <p:cNvSpPr txBox="true"/>
          <p:nvPr/>
        </p:nvSpPr>
        <p:spPr>
          <a:xfrm rot="0">
            <a:off x="1603034" y="3231837"/>
            <a:ext cx="15231727" cy="2150115"/>
          </a:xfrm>
          <a:prstGeom prst="rect">
            <a:avLst/>
          </a:prstGeom>
        </p:spPr>
        <p:txBody>
          <a:bodyPr anchor="t" rtlCol="false" tIns="0" lIns="0" bIns="0" rIns="0">
            <a:spAutoFit/>
          </a:bodyPr>
          <a:lstStyle/>
          <a:p>
            <a:pPr algn="ctr">
              <a:lnSpc>
                <a:spcPts val="8014"/>
              </a:lnSpc>
              <a:spcBef>
                <a:spcPct val="0"/>
              </a:spcBef>
            </a:pPr>
            <a:r>
              <a:rPr lang="en-US" b="true" sz="5724">
                <a:solidFill>
                  <a:srgbClr val="C6E284"/>
                </a:solidFill>
                <a:latin typeface="Agrandir Bold"/>
                <a:ea typeface="Agrandir Bold"/>
                <a:cs typeface="Agrandir Bold"/>
                <a:sym typeface="Agrandir Bold"/>
              </a:rPr>
              <a:t>Analyse des programmes et des object</a:t>
            </a:r>
            <a:r>
              <a:rPr lang="en-US" b="true" sz="5724">
                <a:solidFill>
                  <a:srgbClr val="C6E284"/>
                </a:solidFill>
                <a:latin typeface="Agrandir Bold"/>
                <a:ea typeface="Agrandir Bold"/>
                <a:cs typeface="Agrandir Bold"/>
                <a:sym typeface="Agrandir Bold"/>
              </a:rPr>
              <a:t>ifs pédagogiques</a:t>
            </a:r>
          </a:p>
        </p:txBody>
      </p:sp>
      <p:sp>
        <p:nvSpPr>
          <p:cNvPr name="TextBox 10" id="10"/>
          <p:cNvSpPr txBox="true"/>
          <p:nvPr/>
        </p:nvSpPr>
        <p:spPr>
          <a:xfrm rot="0">
            <a:off x="2983410" y="483864"/>
            <a:ext cx="10714625" cy="2284095"/>
          </a:xfrm>
          <a:prstGeom prst="rect">
            <a:avLst/>
          </a:prstGeom>
        </p:spPr>
        <p:txBody>
          <a:bodyPr anchor="t" rtlCol="false" tIns="0" lIns="0" bIns="0" rIns="0">
            <a:spAutoFit/>
          </a:bodyPr>
          <a:lstStyle/>
          <a:p>
            <a:pPr algn="ctr" marL="0" indent="0" lvl="0">
              <a:lnSpc>
                <a:spcPts val="8910"/>
              </a:lnSpc>
            </a:pPr>
            <a:r>
              <a:rPr lang="en-US" sz="8100" spc="162">
                <a:solidFill>
                  <a:srgbClr val="000000"/>
                </a:solidFill>
                <a:latin typeface="Gagalin"/>
                <a:ea typeface="Gagalin"/>
                <a:cs typeface="Gagalin"/>
                <a:sym typeface="Gagalin"/>
              </a:rPr>
              <a:t>Gestion de la matière enseigner</a:t>
            </a:r>
          </a:p>
        </p:txBody>
      </p:sp>
      <p:sp>
        <p:nvSpPr>
          <p:cNvPr name="TextBox 11" id="11"/>
          <p:cNvSpPr txBox="true"/>
          <p:nvPr/>
        </p:nvSpPr>
        <p:spPr>
          <a:xfrm rot="0">
            <a:off x="1207167" y="5867727"/>
            <a:ext cx="16023460" cy="1966956"/>
          </a:xfrm>
          <a:prstGeom prst="rect">
            <a:avLst/>
          </a:prstGeom>
        </p:spPr>
        <p:txBody>
          <a:bodyPr anchor="t" rtlCol="false" tIns="0" lIns="0" bIns="0" rIns="0">
            <a:spAutoFit/>
          </a:bodyPr>
          <a:lstStyle/>
          <a:p>
            <a:pPr algn="just">
              <a:lnSpc>
                <a:spcPts val="4985"/>
              </a:lnSpc>
              <a:spcBef>
                <a:spcPct val="0"/>
              </a:spcBef>
            </a:pPr>
            <a:r>
              <a:rPr lang="en-US" sz="3560">
                <a:solidFill>
                  <a:srgbClr val="000000"/>
                </a:solidFill>
                <a:latin typeface="Agrandir"/>
                <a:ea typeface="Agrandir"/>
                <a:cs typeface="Agrandir"/>
                <a:sym typeface="Agrandir"/>
              </a:rPr>
              <a:t>L’ense</a:t>
            </a:r>
            <a:r>
              <a:rPr lang="en-US" sz="3560">
                <a:solidFill>
                  <a:srgbClr val="000000"/>
                </a:solidFill>
                <a:latin typeface="Agrandir"/>
                <a:ea typeface="Agrandir"/>
                <a:cs typeface="Agrandir"/>
                <a:sym typeface="Agrandir"/>
              </a:rPr>
              <a:t>ignant commence par l’étude approfondie des programmes officiels afin d’identifier les notions à enseigner, les compétences visées et les attendus de fin de cycle.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DAG_R4yTB3o</dc:identifier>
  <dcterms:modified xsi:type="dcterms:W3CDTF">2011-08-01T06:04:30Z</dcterms:modified>
  <cp:revision>1</cp:revision>
  <dc:title>Writing Informative Or Explanatory Texts Presentation</dc:title>
</cp:coreProperties>
</file>